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96" r:id="rId1"/>
  </p:sldMasterIdLst>
  <p:notesMasterIdLst>
    <p:notesMasterId r:id="rId25"/>
  </p:notesMasterIdLst>
  <p:sldIdLst>
    <p:sldId id="256" r:id="rId2"/>
    <p:sldId id="294" r:id="rId3"/>
    <p:sldId id="367" r:id="rId4"/>
    <p:sldId id="368" r:id="rId5"/>
    <p:sldId id="346" r:id="rId6"/>
    <p:sldId id="347" r:id="rId7"/>
    <p:sldId id="348" r:id="rId8"/>
    <p:sldId id="296" r:id="rId9"/>
    <p:sldId id="303" r:id="rId10"/>
    <p:sldId id="369" r:id="rId11"/>
    <p:sldId id="353" r:id="rId12"/>
    <p:sldId id="370" r:id="rId13"/>
    <p:sldId id="371" r:id="rId14"/>
    <p:sldId id="372" r:id="rId15"/>
    <p:sldId id="375" r:id="rId16"/>
    <p:sldId id="373" r:id="rId17"/>
    <p:sldId id="374" r:id="rId18"/>
    <p:sldId id="376" r:id="rId19"/>
    <p:sldId id="377" r:id="rId20"/>
    <p:sldId id="381" r:id="rId21"/>
    <p:sldId id="378" r:id="rId22"/>
    <p:sldId id="379" r:id="rId23"/>
    <p:sldId id="380" r:id="rId24"/>
  </p:sldIdLst>
  <p:sldSz cx="12192000" cy="6858000"/>
  <p:notesSz cx="9601200" cy="7315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" initials="A" lastIdx="2" clrIdx="0">
    <p:extLst>
      <p:ext uri="{19B8F6BF-5375-455C-9EA6-DF929625EA0E}">
        <p15:presenceInfo xmlns:p15="http://schemas.microsoft.com/office/powerpoint/2012/main" xmlns="" userId="Admi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FFFF99"/>
    <a:srgbClr val="FFFFCC"/>
    <a:srgbClr val="663300"/>
    <a:srgbClr val="FFFFFF"/>
    <a:srgbClr val="CCFFFF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500" autoAdjust="0"/>
    <p:restoredTop sz="95126" autoAdjust="0"/>
  </p:normalViewPr>
  <p:slideViewPr>
    <p:cSldViewPr snapToGrid="0">
      <p:cViewPr varScale="1">
        <p:scale>
          <a:sx n="86" d="100"/>
          <a:sy n="86" d="100"/>
        </p:scale>
        <p:origin x="-677" y="173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160520" cy="36703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438458" y="0"/>
            <a:ext cx="4160520" cy="36703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A6D9D0A7-4DA7-4675-9A78-F54CF1428252}" type="datetimeFigureOut">
              <a:rPr lang="vi-VN" smtClean="0"/>
              <a:t>15/11/2021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606675" y="914400"/>
            <a:ext cx="4387850" cy="24685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60120" y="3520440"/>
            <a:ext cx="7680960" cy="2880360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948171"/>
            <a:ext cx="4160520" cy="367029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438458" y="6948171"/>
            <a:ext cx="4160520" cy="367029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1B54B056-A0DB-4EE3-A737-CDF198D9591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889165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43247-8E28-4208-A241-B7A86EB61EEF}" type="datetimeFigureOut">
              <a:rPr lang="vi-VN" smtClean="0"/>
              <a:t>15/11/2021</a:t>
            </a:fld>
            <a:endParaRPr lang="vi-VN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12C2DD2C-8F06-4601-BD31-73B3E69E3DC7}"/>
              </a:ext>
            </a:extLst>
          </p:cNvPr>
          <p:cNvGrpSpPr/>
          <p:nvPr userDrawn="1"/>
        </p:nvGrpSpPr>
        <p:grpSpPr>
          <a:xfrm>
            <a:off x="54595" y="136525"/>
            <a:ext cx="3411936" cy="6673499"/>
            <a:chOff x="1256607" y="2388359"/>
            <a:chExt cx="3411936" cy="6673499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xmlns="" id="{72229D18-69A1-4A27-961C-D7AEE6F25BE5}"/>
                </a:ext>
              </a:extLst>
            </p:cNvPr>
            <p:cNvCxnSpPr>
              <a:cxnSpLocks/>
            </p:cNvCxnSpPr>
            <p:nvPr/>
          </p:nvCxnSpPr>
          <p:spPr>
            <a:xfrm>
              <a:off x="1256607" y="2388359"/>
              <a:ext cx="0" cy="6673499"/>
            </a:xfrm>
            <a:prstGeom prst="line">
              <a:avLst/>
            </a:prstGeom>
            <a:ln w="28575" cmpd="dbl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xmlns="" id="{67F2297B-359B-48B9-A1C2-1FC534C637BF}"/>
                </a:ext>
              </a:extLst>
            </p:cNvPr>
            <p:cNvCxnSpPr>
              <a:cxnSpLocks/>
            </p:cNvCxnSpPr>
            <p:nvPr/>
          </p:nvCxnSpPr>
          <p:spPr>
            <a:xfrm>
              <a:off x="1256607" y="2388359"/>
              <a:ext cx="3411936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80D6CDA6-88EF-4EA9-9AC0-BF2581E15712}"/>
              </a:ext>
            </a:extLst>
          </p:cNvPr>
          <p:cNvGrpSpPr/>
          <p:nvPr userDrawn="1"/>
        </p:nvGrpSpPr>
        <p:grpSpPr>
          <a:xfrm rot="10800000">
            <a:off x="6621471" y="559561"/>
            <a:ext cx="5544101" cy="6250465"/>
            <a:chOff x="1238410" y="2388359"/>
            <a:chExt cx="5544101" cy="6250465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xmlns="" id="{DAC3E486-E436-46DE-8A42-F8BD682E647C}"/>
                </a:ext>
              </a:extLst>
            </p:cNvPr>
            <p:cNvCxnSpPr>
              <a:cxnSpLocks/>
            </p:cNvCxnSpPr>
            <p:nvPr/>
          </p:nvCxnSpPr>
          <p:spPr>
            <a:xfrm rot="10800000" flipV="1">
              <a:off x="1256607" y="2402005"/>
              <a:ext cx="0" cy="6236819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xmlns="" id="{0BC962F8-AEB7-4CDA-A886-0AEACB3D0534}"/>
                </a:ext>
              </a:extLst>
            </p:cNvPr>
            <p:cNvCxnSpPr>
              <a:cxnSpLocks/>
            </p:cNvCxnSpPr>
            <p:nvPr/>
          </p:nvCxnSpPr>
          <p:spPr>
            <a:xfrm>
              <a:off x="1238410" y="2388359"/>
              <a:ext cx="5544101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xmlns="" id="{A3B3E9BA-BC3A-4126-B46F-9DBB864E2384}"/>
              </a:ext>
            </a:extLst>
          </p:cNvPr>
          <p:cNvCxnSpPr>
            <a:cxnSpLocks/>
          </p:cNvCxnSpPr>
          <p:nvPr userDrawn="1"/>
        </p:nvCxnSpPr>
        <p:spPr>
          <a:xfrm flipH="1">
            <a:off x="9348717" y="559559"/>
            <a:ext cx="2798660" cy="0"/>
          </a:xfrm>
          <a:prstGeom prst="straightConnector1">
            <a:avLst/>
          </a:prstGeom>
          <a:ln w="28575">
            <a:solidFill>
              <a:srgbClr val="0000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6B3BC177-8FEA-49F9-BAE4-F9EC56914725}"/>
              </a:ext>
            </a:extLst>
          </p:cNvPr>
          <p:cNvSpPr txBox="1"/>
          <p:nvPr userDrawn="1"/>
        </p:nvSpPr>
        <p:spPr>
          <a:xfrm>
            <a:off x="9673390" y="6398522"/>
            <a:ext cx="24540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b="1" i="1">
                <a:solidFill>
                  <a:srgbClr val="0000CC"/>
                </a:solidFill>
                <a:latin typeface="Chu Van An" panose="02020603050405020304" pitchFamily="18" charset="0"/>
                <a:cs typeface="Chu Van An" panose="02020603050405020304" pitchFamily="18" charset="0"/>
              </a:rPr>
              <a:t>FB: Duong Hung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A389DBA5-CF04-4631-9862-4942E25AFFD6}"/>
              </a:ext>
            </a:extLst>
          </p:cNvPr>
          <p:cNvSpPr txBox="1"/>
          <p:nvPr userDrawn="1"/>
        </p:nvSpPr>
        <p:spPr>
          <a:xfrm>
            <a:off x="26428" y="6498593"/>
            <a:ext cx="24540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b="1" i="1">
                <a:solidFill>
                  <a:srgbClr val="0000CC"/>
                </a:solidFill>
                <a:latin typeface="Chu Van An" panose="02020603050405020304" pitchFamily="18" charset="0"/>
                <a:cs typeface="Chu Van An" panose="02020603050405020304" pitchFamily="18" charset="0"/>
              </a:rPr>
              <a:t>SĐT 0774860155</a:t>
            </a:r>
          </a:p>
        </p:txBody>
      </p:sp>
    </p:spTree>
    <p:extLst>
      <p:ext uri="{BB962C8B-B14F-4D97-AF65-F5344CB8AC3E}">
        <p14:creationId xmlns:p14="http://schemas.microsoft.com/office/powerpoint/2010/main" val="724624282"/>
      </p:ext>
    </p:extLst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43247-8E28-4208-A241-B7A86EB61EEF}" type="datetimeFigureOut">
              <a:rPr lang="vi-VN" smtClean="0"/>
              <a:t>15/11/2021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99184-C260-4120-A24D-B93FDD47244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15564100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43247-8E28-4208-A241-B7A86EB61EEF}" type="datetimeFigureOut">
              <a:rPr lang="vi-VN" smtClean="0"/>
              <a:t>15/11/2021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99184-C260-4120-A24D-B93FDD47244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82988151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43247-8E28-4208-A241-B7A86EB61EEF}" type="datetimeFigureOut">
              <a:rPr lang="vi-VN" smtClean="0"/>
              <a:t>15/11/2021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99184-C260-4120-A24D-B93FDD47244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17291456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43247-8E28-4208-A241-B7A86EB61EEF}" type="datetimeFigureOut">
              <a:rPr lang="vi-VN" smtClean="0"/>
              <a:t>15/11/2021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99184-C260-4120-A24D-B93FDD47244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89686113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43247-8E28-4208-A241-B7A86EB61EEF}" type="datetimeFigureOut">
              <a:rPr lang="vi-VN" smtClean="0"/>
              <a:t>15/11/2021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99184-C260-4120-A24D-B93FDD47244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31156706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43247-8E28-4208-A241-B7A86EB61EEF}" type="datetimeFigureOut">
              <a:rPr lang="vi-VN" smtClean="0"/>
              <a:t>15/11/2021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99184-C260-4120-A24D-B93FDD47244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33077097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43247-8E28-4208-A241-B7A86EB61EEF}" type="datetimeFigureOut">
              <a:rPr lang="vi-VN" smtClean="0"/>
              <a:t>15/11/2021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99184-C260-4120-A24D-B93FDD47244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68702311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43247-8E28-4208-A241-B7A86EB61EEF}" type="datetimeFigureOut">
              <a:rPr lang="vi-VN" smtClean="0"/>
              <a:t>15/11/2021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99184-C260-4120-A24D-B93FDD47244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85584993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43247-8E28-4208-A241-B7A86EB61EEF}" type="datetimeFigureOut">
              <a:rPr lang="vi-VN" smtClean="0"/>
              <a:t>15/11/2021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99184-C260-4120-A24D-B93FDD47244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82012649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43247-8E28-4208-A241-B7A86EB61EEF}" type="datetimeFigureOut">
              <a:rPr lang="vi-VN" smtClean="0"/>
              <a:t>15/11/2021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99184-C260-4120-A24D-B93FDD47244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61787311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F43247-8E28-4208-A241-B7A86EB61EEF}" type="datetimeFigureOut">
              <a:rPr lang="vi-VN" smtClean="0"/>
              <a:t>15/11/2021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B99184-C260-4120-A24D-B93FDD472447}" type="slidenum">
              <a:rPr lang="vi-VN" smtClean="0"/>
              <a:t>‹#›</a:t>
            </a:fld>
            <a:endParaRPr lang="vi-VN"/>
          </a:p>
        </p:txBody>
      </p:sp>
      <p:sp>
        <p:nvSpPr>
          <p:cNvPr id="7" name="Rectangle 7" descr="Light horizontal">
            <a:extLst>
              <a:ext uri="{FF2B5EF4-FFF2-40B4-BE49-F238E27FC236}">
                <a16:creationId xmlns:a16="http://schemas.microsoft.com/office/drawing/2014/main" xmlns="" id="{3332F7FE-A149-4B26-89B7-57253E7F35FC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32819" y="0"/>
            <a:ext cx="103663" cy="6858000"/>
          </a:xfrm>
          <a:prstGeom prst="rect">
            <a:avLst/>
          </a:prstGeom>
          <a:pattFill prst="ltHorz">
            <a:fgClr>
              <a:schemeClr val="bg2"/>
            </a:fgClr>
            <a:bgClr>
              <a:schemeClr val="bg1"/>
            </a:bgClr>
          </a:pattFill>
          <a:ln>
            <a:noFill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5701657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 spd="slow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3" Type="http://schemas.openxmlformats.org/officeDocument/2006/relationships/image" Target="../media/image2.png"/><Relationship Id="rId7" Type="http://schemas.openxmlformats.org/officeDocument/2006/relationships/image" Target="../media/image6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gif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7" Type="http://schemas.openxmlformats.org/officeDocument/2006/relationships/image" Target="../media/image28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7" Type="http://schemas.openxmlformats.org/officeDocument/2006/relationships/image" Target="../media/image32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7" Type="http://schemas.openxmlformats.org/officeDocument/2006/relationships/image" Target="../media/image35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7" Type="http://schemas.openxmlformats.org/officeDocument/2006/relationships/image" Target="../media/image40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7" Type="http://schemas.openxmlformats.org/officeDocument/2006/relationships/image" Target="../media/image43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7" Type="http://schemas.openxmlformats.org/officeDocument/2006/relationships/image" Target="../media/image46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7" Type="http://schemas.openxmlformats.org/officeDocument/2006/relationships/image" Target="../media/image51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7" Type="http://schemas.openxmlformats.org/officeDocument/2006/relationships/image" Target="../media/image54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2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7" Type="http://schemas.openxmlformats.org/officeDocument/2006/relationships/image" Target="../media/image57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4.gif"/><Relationship Id="rId7" Type="http://schemas.openxmlformats.org/officeDocument/2006/relationships/image" Target="../media/image14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7" Type="http://schemas.openxmlformats.org/officeDocument/2006/relationships/image" Target="../media/image25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roup 49">
            <a:extLst>
              <a:ext uri="{FF2B5EF4-FFF2-40B4-BE49-F238E27FC236}">
                <a16:creationId xmlns:a16="http://schemas.microsoft.com/office/drawing/2014/main" xmlns="" id="{03F8B60C-C00D-4571-A295-F6F38F44D634}"/>
              </a:ext>
            </a:extLst>
          </p:cNvPr>
          <p:cNvGrpSpPr/>
          <p:nvPr/>
        </p:nvGrpSpPr>
        <p:grpSpPr>
          <a:xfrm>
            <a:off x="196406" y="152697"/>
            <a:ext cx="11687215" cy="607393"/>
            <a:chOff x="614376" y="98922"/>
            <a:chExt cx="10388231" cy="776696"/>
          </a:xfrm>
        </p:grpSpPr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xmlns="" id="{01479AD4-4344-4DF2-85EF-A235A70877F8}"/>
                </a:ext>
              </a:extLst>
            </p:cNvPr>
            <p:cNvGrpSpPr/>
            <p:nvPr/>
          </p:nvGrpSpPr>
          <p:grpSpPr>
            <a:xfrm>
              <a:off x="728653" y="98922"/>
              <a:ext cx="9761974" cy="776696"/>
              <a:chOff x="7948" y="781310"/>
              <a:chExt cx="9761974" cy="776696"/>
            </a:xfrm>
          </p:grpSpPr>
          <p:cxnSp>
            <p:nvCxnSpPr>
              <p:cNvPr id="5" name="Connector: Elbow 4">
                <a:extLst>
                  <a:ext uri="{FF2B5EF4-FFF2-40B4-BE49-F238E27FC236}">
                    <a16:creationId xmlns:a16="http://schemas.microsoft.com/office/drawing/2014/main" xmlns="" id="{52E34517-3CA7-4600-836C-7D3D84EA3ED7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 flipH="1" flipV="1">
                <a:off x="4609460" y="-3481668"/>
                <a:ext cx="561805" cy="9517544"/>
              </a:xfrm>
              <a:prstGeom prst="bentConnector4">
                <a:avLst>
                  <a:gd name="adj1" fmla="val -40690"/>
                  <a:gd name="adj2" fmla="val 77043"/>
                </a:avLst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xmlns="" id="{2A9FF675-7E24-4BE5-886F-7B32759B14A9}"/>
                  </a:ext>
                </a:extLst>
              </p:cNvPr>
              <p:cNvSpPr txBox="1"/>
              <p:nvPr/>
            </p:nvSpPr>
            <p:spPr>
              <a:xfrm>
                <a:off x="7948" y="781310"/>
                <a:ext cx="2275106" cy="747773"/>
              </a:xfrm>
              <a:prstGeom prst="rect">
                <a:avLst/>
              </a:prstGeom>
              <a:gradFill flip="none" rotWithShape="1">
                <a:gsLst>
                  <a:gs pos="0">
                    <a:schemeClr val="tx2">
                      <a:lumMod val="20000"/>
                      <a:lumOff val="80000"/>
                    </a:schemeClr>
                  </a:gs>
                  <a:gs pos="92000">
                    <a:schemeClr val="accent4">
                      <a:lumMod val="0"/>
                      <a:lumOff val="100000"/>
                    </a:schemeClr>
                  </a:gs>
                  <a:gs pos="100000">
                    <a:schemeClr val="accent4">
                      <a:lumMod val="100000"/>
                    </a:schemeClr>
                  </a:gs>
                </a:gsLst>
                <a:path path="circle">
                  <a:fillToRect t="100000" r="100000"/>
                </a:path>
                <a:tileRect l="-100000" b="-100000"/>
              </a:gradFill>
            </p:spPr>
            <p:txBody>
              <a:bodyPr wrap="square" rtlCol="0">
                <a:spAutoFit/>
              </a:bodyPr>
              <a:lstStyle/>
              <a:p>
                <a:r>
                  <a:rPr lang="en-US" sz="3200" b="1">
                    <a:solidFill>
                      <a:srgbClr val="0000CC"/>
                    </a:solidFill>
                    <a:latin typeface="UTM Swiss Condensed" panose="02000500000000000000" pitchFamily="2" charset="0"/>
                    <a:sym typeface="Wingdings 2" panose="05020102010507070707" pitchFamily="18" charset="2"/>
                  </a:rPr>
                  <a:t>  </a:t>
                </a:r>
                <a:r>
                  <a:rPr lang="en-US" sz="3200" b="1">
                    <a:solidFill>
                      <a:srgbClr val="C00000"/>
                    </a:solidFill>
                    <a:latin typeface="UTM Swiss Condensed" panose="02000500000000000000" pitchFamily="2" charset="0"/>
                    <a:sym typeface="Wingdings 2" panose="05020102010507070707" pitchFamily="18" charset="2"/>
                  </a:rPr>
                  <a:t>Ch</a:t>
                </a:r>
                <a:r>
                  <a:rPr lang="vi-VN" sz="3200" b="1">
                    <a:solidFill>
                      <a:srgbClr val="C00000"/>
                    </a:solidFill>
                    <a:latin typeface="UTM Swiss Condensed" panose="02000500000000000000" pitchFamily="2" charset="0"/>
                    <a:sym typeface="Wingdings 2" panose="05020102010507070707" pitchFamily="18" charset="2"/>
                  </a:rPr>
                  <a:t>ư</a:t>
                </a:r>
                <a:r>
                  <a:rPr lang="en-US" sz="3200" b="1">
                    <a:solidFill>
                      <a:srgbClr val="C00000"/>
                    </a:solidFill>
                    <a:latin typeface="UTM Swiss Condensed" panose="02000500000000000000" pitchFamily="2" charset="0"/>
                    <a:sym typeface="Wingdings 2" panose="05020102010507070707" pitchFamily="18" charset="2"/>
                  </a:rPr>
                  <a:t>ơng 2:</a:t>
                </a:r>
                <a:r>
                  <a:rPr lang="en-US" sz="3200" b="1">
                    <a:solidFill>
                      <a:srgbClr val="0000CC"/>
                    </a:solidFill>
                    <a:latin typeface="UTM Swiss Condensed" panose="02000500000000000000" pitchFamily="2" charset="0"/>
                  </a:rPr>
                  <a:t> </a:t>
                </a:r>
                <a:endParaRPr lang="vi-VN" sz="3200" b="1">
                  <a:solidFill>
                    <a:srgbClr val="0000CC"/>
                  </a:solidFill>
                  <a:latin typeface="UTM Swiss Condensed" panose="02000500000000000000" pitchFamily="2" charset="0"/>
                </a:endParaRPr>
              </a:p>
            </p:txBody>
          </p:sp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xmlns="" id="{C57EE90C-348C-4A60-A155-A3AEA1D0C971}"/>
                  </a:ext>
                </a:extLst>
              </p:cNvPr>
              <p:cNvSpPr txBox="1"/>
              <p:nvPr/>
            </p:nvSpPr>
            <p:spPr>
              <a:xfrm>
                <a:off x="2346345" y="847438"/>
                <a:ext cx="7423577" cy="708417"/>
              </a:xfrm>
              <a:prstGeom prst="rect">
                <a:avLst/>
              </a:prstGeom>
              <a:gradFill flip="none" rotWithShape="1">
                <a:gsLst>
                  <a:gs pos="0">
                    <a:schemeClr val="tx2">
                      <a:lumMod val="10000"/>
                      <a:lumOff val="90000"/>
                    </a:schemeClr>
                  </a:gs>
                  <a:gs pos="97000">
                    <a:schemeClr val="accent4">
                      <a:lumMod val="0"/>
                      <a:lumOff val="100000"/>
                    </a:schemeClr>
                  </a:gs>
                  <a:gs pos="100000">
                    <a:schemeClr val="accent4">
                      <a:lumMod val="10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rgbClr val="FFFF99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000" b="1">
                    <a:solidFill>
                      <a:srgbClr val="0000CC"/>
                    </a:solidFill>
                    <a:latin typeface="Yu Gothic Medium" panose="020B0500000000000000" pitchFamily="34" charset="-128"/>
                    <a:cs typeface="Duong Phuoc Sang" panose="02020603050405020304" pitchFamily="18" charset="0"/>
                  </a:rPr>
                  <a:t>§</a:t>
                </a:r>
                <a:r>
                  <a:rPr lang="en-US" sz="3000" b="1">
                    <a:solidFill>
                      <a:srgbClr val="FF0000"/>
                    </a:solidFill>
                    <a:latin typeface="Yu Gothic" panose="020B0400000000000000" pitchFamily="34" charset="-128"/>
                    <a:ea typeface="Yu Gothic" panose="020B0400000000000000" pitchFamily="34" charset="-128"/>
                  </a:rPr>
                  <a:t>6</a:t>
                </a:r>
                <a:r>
                  <a:rPr lang="en-US" sz="3000" b="1">
                    <a:solidFill>
                      <a:srgbClr val="0000CC"/>
                    </a:solidFill>
                    <a:latin typeface="Duong Phuoc Sang" panose="02020603050405020304" pitchFamily="18" charset="0"/>
                    <a:ea typeface="Calibri" panose="020F0502020204030204" pitchFamily="34" charset="0"/>
                  </a:rPr>
                  <a:t>. BẤT PH</a:t>
                </a:r>
                <a:r>
                  <a:rPr lang="vi-VN" sz="3000" b="1">
                    <a:solidFill>
                      <a:srgbClr val="0000CC"/>
                    </a:solidFill>
                    <a:latin typeface="Duong Phuoc Sang" panose="02020603050405020304" pitchFamily="18" charset="0"/>
                    <a:ea typeface="Calibri" panose="020F0502020204030204" pitchFamily="34" charset="0"/>
                  </a:rPr>
                  <a:t>Ư</a:t>
                </a:r>
                <a:r>
                  <a:rPr lang="en-US" sz="3000" b="1">
                    <a:solidFill>
                      <a:srgbClr val="0000CC"/>
                    </a:solidFill>
                    <a:latin typeface="Duong Phuoc Sang" panose="02020603050405020304" pitchFamily="18" charset="0"/>
                    <a:ea typeface="Calibri" panose="020F0502020204030204" pitchFamily="34" charset="0"/>
                  </a:rPr>
                  <a:t>ƠNG TRÌNH MŨ-LOGARIT</a:t>
                </a:r>
                <a:endParaRPr lang="vi-VN" sz="3000" b="1">
                  <a:solidFill>
                    <a:srgbClr val="0000CC"/>
                  </a:solidFill>
                  <a:latin typeface="Chu Van An" panose="02020603050405020304" pitchFamily="18" charset="0"/>
                  <a:cs typeface="Chu Van An" panose="02020603050405020304" pitchFamily="18" charset="0"/>
                </a:endParaRPr>
              </a:p>
            </p:txBody>
          </p:sp>
        </p:grpSp>
        <p:pic>
          <p:nvPicPr>
            <p:cNvPr id="48" name="Picture 30">
              <a:extLst>
                <a:ext uri="{FF2B5EF4-FFF2-40B4-BE49-F238E27FC236}">
                  <a16:creationId xmlns:a16="http://schemas.microsoft.com/office/drawing/2014/main" xmlns="" id="{201DB1BF-0F59-421B-8C76-17463360618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4376" y="203869"/>
              <a:ext cx="339755" cy="5859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9" name="Picture 45">
              <a:extLst>
                <a:ext uri="{FF2B5EF4-FFF2-40B4-BE49-F238E27FC236}">
                  <a16:creationId xmlns:a16="http://schemas.microsoft.com/office/drawing/2014/main" xmlns="" id="{0AFBE779-F341-4E06-8C74-6740BB3E6CD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03312" y="228059"/>
              <a:ext cx="699295" cy="5618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A32C2579-4762-4455-B7DB-6ADEFE9C056C}"/>
              </a:ext>
            </a:extLst>
          </p:cNvPr>
          <p:cNvGrpSpPr/>
          <p:nvPr/>
        </p:nvGrpSpPr>
        <p:grpSpPr>
          <a:xfrm>
            <a:off x="-2419578" y="1475501"/>
            <a:ext cx="4770439" cy="4824413"/>
            <a:chOff x="-2419578" y="1475500"/>
            <a:chExt cx="4770438" cy="4824413"/>
          </a:xfrm>
        </p:grpSpPr>
        <p:sp>
          <p:nvSpPr>
            <p:cNvPr id="123" name="AutoShape 46">
              <a:extLst>
                <a:ext uri="{FF2B5EF4-FFF2-40B4-BE49-F238E27FC236}">
                  <a16:creationId xmlns:a16="http://schemas.microsoft.com/office/drawing/2014/main" xmlns="" id="{DE44DECC-35BB-4B38-A9E0-16FE9EC86A74}"/>
                </a:ext>
              </a:extLst>
            </p:cNvPr>
            <p:cNvSpPr>
              <a:spLocks noChangeArrowheads="1"/>
            </p:cNvSpPr>
            <p:nvPr/>
          </p:nvSpPr>
          <p:spPr bwMode="ltGray">
            <a:xfrm rot="5400000">
              <a:off x="-2446566" y="1502488"/>
              <a:ext cx="4824413" cy="4770438"/>
            </a:xfrm>
            <a:custGeom>
              <a:avLst/>
              <a:gdLst>
                <a:gd name="G0" fmla="+- 10478 0 0"/>
                <a:gd name="G1" fmla="+- -11739500 0 0"/>
                <a:gd name="G2" fmla="+- 0 0 -11739500"/>
                <a:gd name="T0" fmla="*/ 0 256 1"/>
                <a:gd name="T1" fmla="*/ 180 256 1"/>
                <a:gd name="G3" fmla="+- -11739500 T0 T1"/>
                <a:gd name="T2" fmla="*/ 0 256 1"/>
                <a:gd name="T3" fmla="*/ 90 256 1"/>
                <a:gd name="G4" fmla="+- -11739500 T2 T3"/>
                <a:gd name="G5" fmla="*/ G4 2 1"/>
                <a:gd name="T4" fmla="*/ 90 256 1"/>
                <a:gd name="T5" fmla="*/ 0 256 1"/>
                <a:gd name="G6" fmla="+- -11739500 T4 T5"/>
                <a:gd name="G7" fmla="*/ G6 2 1"/>
                <a:gd name="G8" fmla="abs -11739500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10478"/>
                <a:gd name="G18" fmla="*/ 10478 1 2"/>
                <a:gd name="G19" fmla="+- G18 5400 0"/>
                <a:gd name="G20" fmla="cos G19 -11739500"/>
                <a:gd name="G21" fmla="sin G19 -11739500"/>
                <a:gd name="G22" fmla="+- G20 10800 0"/>
                <a:gd name="G23" fmla="+- G21 10800 0"/>
                <a:gd name="G24" fmla="+- 10800 0 G20"/>
                <a:gd name="G25" fmla="+- 10478 10800 0"/>
                <a:gd name="G26" fmla="?: G9 G17 G25"/>
                <a:gd name="G27" fmla="?: G9 0 21600"/>
                <a:gd name="G28" fmla="cos 10800 -11739500"/>
                <a:gd name="G29" fmla="sin 10800 -11739500"/>
                <a:gd name="G30" fmla="sin 10478 -11739500"/>
                <a:gd name="G31" fmla="+- G28 10800 0"/>
                <a:gd name="G32" fmla="+- G29 10800 0"/>
                <a:gd name="G33" fmla="+- G30 10800 0"/>
                <a:gd name="G34" fmla="?: G4 0 G31"/>
                <a:gd name="G35" fmla="?: -11739500 G34 0"/>
                <a:gd name="G36" fmla="?: G6 G35 G31"/>
                <a:gd name="G37" fmla="+- 21600 0 G36"/>
                <a:gd name="G38" fmla="?: G4 0 G33"/>
                <a:gd name="G39" fmla="?: -11739500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162 w 21600"/>
                <a:gd name="T15" fmla="*/ 10638 h 21600"/>
                <a:gd name="T16" fmla="*/ 10800 w 21600"/>
                <a:gd name="T17" fmla="*/ 322 h 21600"/>
                <a:gd name="T18" fmla="*/ 21438 w 21600"/>
                <a:gd name="T19" fmla="*/ 10638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323" y="10641"/>
                  </a:moveTo>
                  <a:cubicBezTo>
                    <a:pt x="410" y="4916"/>
                    <a:pt x="5075" y="322"/>
                    <a:pt x="10800" y="322"/>
                  </a:cubicBezTo>
                  <a:cubicBezTo>
                    <a:pt x="16524" y="322"/>
                    <a:pt x="21189" y="4916"/>
                    <a:pt x="21276" y="10641"/>
                  </a:cubicBezTo>
                  <a:lnTo>
                    <a:pt x="21598" y="10636"/>
                  </a:lnTo>
                  <a:cubicBezTo>
                    <a:pt x="21509" y="4736"/>
                    <a:pt x="16700" y="0"/>
                    <a:pt x="10799" y="0"/>
                  </a:cubicBezTo>
                  <a:cubicBezTo>
                    <a:pt x="4899" y="0"/>
                    <a:pt x="90" y="4736"/>
                    <a:pt x="1" y="10636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chemeClr val="accent1"/>
              </a:solidFill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1351"/>
            </a:p>
          </p:txBody>
        </p:sp>
        <p:sp>
          <p:nvSpPr>
            <p:cNvPr id="124" name="AutoShape 47">
              <a:extLst>
                <a:ext uri="{FF2B5EF4-FFF2-40B4-BE49-F238E27FC236}">
                  <a16:creationId xmlns:a16="http://schemas.microsoft.com/office/drawing/2014/main" xmlns="" id="{92C32AFF-F71B-4A0A-B458-039FFC7482FA}"/>
                </a:ext>
              </a:extLst>
            </p:cNvPr>
            <p:cNvSpPr>
              <a:spLocks noChangeArrowheads="1"/>
            </p:cNvSpPr>
            <p:nvPr/>
          </p:nvSpPr>
          <p:spPr bwMode="ltGray">
            <a:xfrm rot="5400000" flipH="1">
              <a:off x="-1961498" y="1910556"/>
              <a:ext cx="4032250" cy="3929063"/>
            </a:xfrm>
            <a:custGeom>
              <a:avLst/>
              <a:gdLst>
                <a:gd name="G0" fmla="+- 56 0 0"/>
                <a:gd name="G1" fmla="+- 11796480 0 0"/>
                <a:gd name="G2" fmla="+- 0 0 11796480"/>
                <a:gd name="T0" fmla="*/ 0 256 1"/>
                <a:gd name="T1" fmla="*/ 180 256 1"/>
                <a:gd name="G3" fmla="+- 11796480 T0 T1"/>
                <a:gd name="T2" fmla="*/ 0 256 1"/>
                <a:gd name="T3" fmla="*/ 90 256 1"/>
                <a:gd name="G4" fmla="+- 11796480 T2 T3"/>
                <a:gd name="G5" fmla="*/ G4 2 1"/>
                <a:gd name="T4" fmla="*/ 90 256 1"/>
                <a:gd name="T5" fmla="*/ 0 256 1"/>
                <a:gd name="G6" fmla="+- 11796480 T4 T5"/>
                <a:gd name="G7" fmla="*/ G6 2 1"/>
                <a:gd name="G8" fmla="abs 11796480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56"/>
                <a:gd name="G18" fmla="*/ 56 1 2"/>
                <a:gd name="G19" fmla="+- G18 5400 0"/>
                <a:gd name="G20" fmla="cos G19 11796480"/>
                <a:gd name="G21" fmla="sin G19 11796480"/>
                <a:gd name="G22" fmla="+- G20 10800 0"/>
                <a:gd name="G23" fmla="+- G21 10800 0"/>
                <a:gd name="G24" fmla="+- 10800 0 G20"/>
                <a:gd name="G25" fmla="+- 56 10800 0"/>
                <a:gd name="G26" fmla="?: G9 G17 G25"/>
                <a:gd name="G27" fmla="?: G9 0 21600"/>
                <a:gd name="G28" fmla="cos 10800 11796480"/>
                <a:gd name="G29" fmla="sin 10800 11796480"/>
                <a:gd name="G30" fmla="sin 56 11796480"/>
                <a:gd name="G31" fmla="+- G28 10800 0"/>
                <a:gd name="G32" fmla="+- G29 10800 0"/>
                <a:gd name="G33" fmla="+- G30 10800 0"/>
                <a:gd name="G34" fmla="?: G4 0 G31"/>
                <a:gd name="G35" fmla="?: 11796480 G34 0"/>
                <a:gd name="G36" fmla="?: G6 G35 G31"/>
                <a:gd name="G37" fmla="+- 21600 0 G36"/>
                <a:gd name="G38" fmla="?: G4 0 G33"/>
                <a:gd name="G39" fmla="?: 11796480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5372 w 21600"/>
                <a:gd name="T15" fmla="*/ 10800 h 21600"/>
                <a:gd name="T16" fmla="*/ 10800 w 21600"/>
                <a:gd name="T17" fmla="*/ 10744 h 21600"/>
                <a:gd name="T18" fmla="*/ 16228 w 21600"/>
                <a:gd name="T19" fmla="*/ 10800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10744" y="10800"/>
                  </a:moveTo>
                  <a:cubicBezTo>
                    <a:pt x="10744" y="10769"/>
                    <a:pt x="10769" y="10744"/>
                    <a:pt x="10800" y="10744"/>
                  </a:cubicBezTo>
                  <a:cubicBezTo>
                    <a:pt x="10830" y="10744"/>
                    <a:pt x="10856" y="10769"/>
                    <a:pt x="10856" y="10800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799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FFF00"/>
                </a:gs>
                <a:gs pos="100000">
                  <a:schemeClr val="hlink">
                    <a:gamma/>
                    <a:tint val="0"/>
                    <a:invGamma/>
                    <a:alpha val="48000"/>
                    <a:lumMod val="0"/>
                    <a:lumOff val="100000"/>
                  </a:schemeClr>
                </a:gs>
              </a:gsLst>
              <a:lin ang="2700000" scaled="1"/>
              <a:tileRect/>
            </a:gradFill>
            <a:ln>
              <a:solidFill>
                <a:srgbClr val="0000CC"/>
              </a:solidFill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1351"/>
            </a:p>
          </p:txBody>
        </p:sp>
        <p:sp>
          <p:nvSpPr>
            <p:cNvPr id="125" name="TextBox 124">
              <a:extLst>
                <a:ext uri="{FF2B5EF4-FFF2-40B4-BE49-F238E27FC236}">
                  <a16:creationId xmlns:a16="http://schemas.microsoft.com/office/drawing/2014/main" xmlns="" id="{857121FA-FB53-4B87-AAAE-7000DA201C49}"/>
                </a:ext>
              </a:extLst>
            </p:cNvPr>
            <p:cNvSpPr txBox="1"/>
            <p:nvPr/>
          </p:nvSpPr>
          <p:spPr>
            <a:xfrm>
              <a:off x="160080" y="2407581"/>
              <a:ext cx="2107910" cy="30469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>
                  <a:solidFill>
                    <a:srgbClr val="0000CC"/>
                  </a:solidFill>
                  <a:latin typeface="Duong Phuoc Sang" panose="02020603050405020304" pitchFamily="18" charset="0"/>
                  <a:cs typeface="Duong Phuoc Sang" panose="02020603050405020304" pitchFamily="18" charset="0"/>
                </a:rPr>
                <a:t>Nội dung</a:t>
              </a:r>
            </a:p>
            <a:p>
              <a:r>
                <a:rPr lang="en-US" sz="4800" b="1">
                  <a:solidFill>
                    <a:srgbClr val="0000CC"/>
                  </a:solidFill>
                  <a:latin typeface="Duong Phuoc Sang" panose="02020603050405020304" pitchFamily="18" charset="0"/>
                  <a:cs typeface="Duong Phuoc Sang" panose="02020603050405020304" pitchFamily="18" charset="0"/>
                </a:rPr>
                <a:t>bài học</a:t>
              </a:r>
              <a:endParaRPr lang="vi-VN" sz="4800" b="1">
                <a:solidFill>
                  <a:srgbClr val="0000CC"/>
                </a:solidFill>
                <a:latin typeface="Duong Phuoc Sang" panose="02020603050405020304" pitchFamily="18" charset="0"/>
                <a:cs typeface="Duong Phuoc Sang" panose="02020603050405020304" pitchFamily="18" charset="0"/>
              </a:endParaRPr>
            </a:p>
          </p:txBody>
        </p:sp>
      </p:grpSp>
      <p:pic>
        <p:nvPicPr>
          <p:cNvPr id="133" name="Picture 132">
            <a:extLst>
              <a:ext uri="{FF2B5EF4-FFF2-40B4-BE49-F238E27FC236}">
                <a16:creationId xmlns:a16="http://schemas.microsoft.com/office/drawing/2014/main" xmlns="" id="{E429CB93-DEF0-4609-8D36-2D3202A0802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86" y="6774459"/>
            <a:ext cx="3903108" cy="105948"/>
          </a:xfrm>
          <a:prstGeom prst="rect">
            <a:avLst/>
          </a:prstGeom>
        </p:spPr>
      </p:pic>
      <p:pic>
        <p:nvPicPr>
          <p:cNvPr id="134" name="Picture 133">
            <a:extLst>
              <a:ext uri="{FF2B5EF4-FFF2-40B4-BE49-F238E27FC236}">
                <a16:creationId xmlns:a16="http://schemas.microsoft.com/office/drawing/2014/main" xmlns="" id="{34AA69BB-DAFF-44F1-98D9-61B0989E18E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1966" y="6582533"/>
            <a:ext cx="2775439" cy="383852"/>
          </a:xfrm>
          <a:prstGeom prst="rect">
            <a:avLst/>
          </a:prstGeom>
        </p:spPr>
      </p:pic>
      <p:pic>
        <p:nvPicPr>
          <p:cNvPr id="1028" name="Picture 1027">
            <a:extLst>
              <a:ext uri="{FF2B5EF4-FFF2-40B4-BE49-F238E27FC236}">
                <a16:creationId xmlns:a16="http://schemas.microsoft.com/office/drawing/2014/main" xmlns="" id="{440CE9CC-BA7E-4ACA-A48E-420C7421DF3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5926" y="5763126"/>
            <a:ext cx="624663" cy="1093159"/>
          </a:xfrm>
          <a:prstGeom prst="rect">
            <a:avLst/>
          </a:prstGeom>
        </p:spPr>
      </p:pic>
      <p:pic>
        <p:nvPicPr>
          <p:cNvPr id="1030" name="Picture 1029">
            <a:extLst>
              <a:ext uri="{FF2B5EF4-FFF2-40B4-BE49-F238E27FC236}">
                <a16:creationId xmlns:a16="http://schemas.microsoft.com/office/drawing/2014/main" xmlns="" id="{0338D9D2-4D33-448C-849E-21288CF02AA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335748" y="29878"/>
            <a:ext cx="1095747" cy="663151"/>
          </a:xfrm>
          <a:prstGeom prst="rect">
            <a:avLst/>
          </a:prstGeom>
        </p:spPr>
      </p:pic>
      <p:pic>
        <p:nvPicPr>
          <p:cNvPr id="1032" name="Picture 1031">
            <a:extLst>
              <a:ext uri="{FF2B5EF4-FFF2-40B4-BE49-F238E27FC236}">
                <a16:creationId xmlns:a16="http://schemas.microsoft.com/office/drawing/2014/main" xmlns="" id="{24CB1D23-FECD-4706-A8C4-7029E807F6E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3622" y="539803"/>
            <a:ext cx="317765" cy="1074696"/>
          </a:xfrm>
          <a:prstGeom prst="rect">
            <a:avLst/>
          </a:prstGeom>
        </p:spPr>
      </p:pic>
      <p:pic>
        <p:nvPicPr>
          <p:cNvPr id="142" name="Picture 6" descr="E:\09----------------Diagrams September\22\Png\5.png">
            <a:extLst>
              <a:ext uri="{FF2B5EF4-FFF2-40B4-BE49-F238E27FC236}">
                <a16:creationId xmlns:a16="http://schemas.microsoft.com/office/drawing/2014/main" xmlns="" id="{8C3874D1-EB58-439C-9E7C-900A3ABCA2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1495186" y="6339078"/>
            <a:ext cx="802908" cy="5618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131BD0E5-D4FC-4A52-B4EB-724760E9DB91}"/>
              </a:ext>
            </a:extLst>
          </p:cNvPr>
          <p:cNvGrpSpPr/>
          <p:nvPr/>
        </p:nvGrpSpPr>
        <p:grpSpPr>
          <a:xfrm>
            <a:off x="3017992" y="1047751"/>
            <a:ext cx="5260973" cy="2046673"/>
            <a:chOff x="2921007" y="1047750"/>
            <a:chExt cx="5260972" cy="1947032"/>
          </a:xfrm>
        </p:grpSpPr>
        <p:sp>
          <p:nvSpPr>
            <p:cNvPr id="40" name="Freeform 3">
              <a:extLst>
                <a:ext uri="{FF2B5EF4-FFF2-40B4-BE49-F238E27FC236}">
                  <a16:creationId xmlns:a16="http://schemas.microsoft.com/office/drawing/2014/main" xmlns="" id="{824CBEE1-31EA-416E-BFE3-ABBBE4589FE9}"/>
                </a:ext>
              </a:extLst>
            </p:cNvPr>
            <p:cNvSpPr/>
            <p:nvPr/>
          </p:nvSpPr>
          <p:spPr>
            <a:xfrm>
              <a:off x="2921007" y="1359657"/>
              <a:ext cx="5094288" cy="1635125"/>
            </a:xfrm>
            <a:custGeom>
              <a:avLst/>
              <a:gdLst>
                <a:gd name="connsiteX0" fmla="*/ 0 w 5074920"/>
                <a:gd name="connsiteY0" fmla="*/ 30480 h 1645920"/>
                <a:gd name="connsiteX1" fmla="*/ 0 w 5074920"/>
                <a:gd name="connsiteY1" fmla="*/ 1645920 h 1645920"/>
                <a:gd name="connsiteX2" fmla="*/ 4663440 w 5074920"/>
                <a:gd name="connsiteY2" fmla="*/ 1645920 h 1645920"/>
                <a:gd name="connsiteX3" fmla="*/ 5074920 w 5074920"/>
                <a:gd name="connsiteY3" fmla="*/ 1554480 h 1645920"/>
                <a:gd name="connsiteX4" fmla="*/ 5074920 w 5074920"/>
                <a:gd name="connsiteY4" fmla="*/ 0 h 1645920"/>
                <a:gd name="connsiteX5" fmla="*/ 0 w 5074920"/>
                <a:gd name="connsiteY5" fmla="*/ 30480 h 1645920"/>
                <a:gd name="connsiteX0" fmla="*/ 0 w 5079682"/>
                <a:gd name="connsiteY0" fmla="*/ 6668 h 1622108"/>
                <a:gd name="connsiteX1" fmla="*/ 0 w 5079682"/>
                <a:gd name="connsiteY1" fmla="*/ 1622108 h 1622108"/>
                <a:gd name="connsiteX2" fmla="*/ 4663440 w 5079682"/>
                <a:gd name="connsiteY2" fmla="*/ 1622108 h 1622108"/>
                <a:gd name="connsiteX3" fmla="*/ 5074920 w 5079682"/>
                <a:gd name="connsiteY3" fmla="*/ 1530668 h 1622108"/>
                <a:gd name="connsiteX4" fmla="*/ 5079682 w 5079682"/>
                <a:gd name="connsiteY4" fmla="*/ 0 h 1622108"/>
                <a:gd name="connsiteX5" fmla="*/ 0 w 5079682"/>
                <a:gd name="connsiteY5" fmla="*/ 6668 h 1622108"/>
                <a:gd name="connsiteX0" fmla="*/ 0 w 5075131"/>
                <a:gd name="connsiteY0" fmla="*/ 20955 h 1636395"/>
                <a:gd name="connsiteX1" fmla="*/ 0 w 5075131"/>
                <a:gd name="connsiteY1" fmla="*/ 1636395 h 1636395"/>
                <a:gd name="connsiteX2" fmla="*/ 4663440 w 5075131"/>
                <a:gd name="connsiteY2" fmla="*/ 1636395 h 1636395"/>
                <a:gd name="connsiteX3" fmla="*/ 5074920 w 5075131"/>
                <a:gd name="connsiteY3" fmla="*/ 1544955 h 1636395"/>
                <a:gd name="connsiteX4" fmla="*/ 5070157 w 5075131"/>
                <a:gd name="connsiteY4" fmla="*/ 0 h 1636395"/>
                <a:gd name="connsiteX5" fmla="*/ 0 w 5075131"/>
                <a:gd name="connsiteY5" fmla="*/ 20955 h 1636395"/>
                <a:gd name="connsiteX0" fmla="*/ 0 w 5075022"/>
                <a:gd name="connsiteY0" fmla="*/ 6667 h 1622107"/>
                <a:gd name="connsiteX1" fmla="*/ 0 w 5075022"/>
                <a:gd name="connsiteY1" fmla="*/ 1622107 h 1622107"/>
                <a:gd name="connsiteX2" fmla="*/ 4663440 w 5075022"/>
                <a:gd name="connsiteY2" fmla="*/ 1622107 h 1622107"/>
                <a:gd name="connsiteX3" fmla="*/ 5074920 w 5075022"/>
                <a:gd name="connsiteY3" fmla="*/ 1530667 h 1622107"/>
                <a:gd name="connsiteX4" fmla="*/ 5060632 w 5075022"/>
                <a:gd name="connsiteY4" fmla="*/ 0 h 1622107"/>
                <a:gd name="connsiteX5" fmla="*/ 0 w 5075022"/>
                <a:gd name="connsiteY5" fmla="*/ 6667 h 1622107"/>
                <a:gd name="connsiteX0" fmla="*/ 0 w 5075001"/>
                <a:gd name="connsiteY0" fmla="*/ 20955 h 1636395"/>
                <a:gd name="connsiteX1" fmla="*/ 0 w 5075001"/>
                <a:gd name="connsiteY1" fmla="*/ 1636395 h 1636395"/>
                <a:gd name="connsiteX2" fmla="*/ 4663440 w 5075001"/>
                <a:gd name="connsiteY2" fmla="*/ 1636395 h 1636395"/>
                <a:gd name="connsiteX3" fmla="*/ 5074920 w 5075001"/>
                <a:gd name="connsiteY3" fmla="*/ 1544955 h 1636395"/>
                <a:gd name="connsiteX4" fmla="*/ 5055870 w 5075001"/>
                <a:gd name="connsiteY4" fmla="*/ 0 h 1636395"/>
                <a:gd name="connsiteX5" fmla="*/ 0 w 5075001"/>
                <a:gd name="connsiteY5" fmla="*/ 20955 h 1636395"/>
                <a:gd name="connsiteX0" fmla="*/ 0 w 5075001"/>
                <a:gd name="connsiteY0" fmla="*/ 20955 h 1636395"/>
                <a:gd name="connsiteX1" fmla="*/ 0 w 5075001"/>
                <a:gd name="connsiteY1" fmla="*/ 1636395 h 1636395"/>
                <a:gd name="connsiteX2" fmla="*/ 4663440 w 5075001"/>
                <a:gd name="connsiteY2" fmla="*/ 1636395 h 1636395"/>
                <a:gd name="connsiteX3" fmla="*/ 5074920 w 5075001"/>
                <a:gd name="connsiteY3" fmla="*/ 1544955 h 1636395"/>
                <a:gd name="connsiteX4" fmla="*/ 5055870 w 5075001"/>
                <a:gd name="connsiteY4" fmla="*/ 0 h 1636395"/>
                <a:gd name="connsiteX5" fmla="*/ 0 w 5075001"/>
                <a:gd name="connsiteY5" fmla="*/ 20955 h 1636395"/>
                <a:gd name="connsiteX0" fmla="*/ 0 w 5075001"/>
                <a:gd name="connsiteY0" fmla="*/ 20955 h 1636395"/>
                <a:gd name="connsiteX1" fmla="*/ 0 w 5075001"/>
                <a:gd name="connsiteY1" fmla="*/ 1636395 h 1636395"/>
                <a:gd name="connsiteX2" fmla="*/ 4663440 w 5075001"/>
                <a:gd name="connsiteY2" fmla="*/ 1636395 h 1636395"/>
                <a:gd name="connsiteX3" fmla="*/ 5074920 w 5075001"/>
                <a:gd name="connsiteY3" fmla="*/ 1544955 h 1636395"/>
                <a:gd name="connsiteX4" fmla="*/ 5055870 w 5075001"/>
                <a:gd name="connsiteY4" fmla="*/ 0 h 1636395"/>
                <a:gd name="connsiteX5" fmla="*/ 0 w 5075001"/>
                <a:gd name="connsiteY5" fmla="*/ 20955 h 1636395"/>
                <a:gd name="connsiteX0" fmla="*/ 0 w 5094014"/>
                <a:gd name="connsiteY0" fmla="*/ 20955 h 1636395"/>
                <a:gd name="connsiteX1" fmla="*/ 0 w 5094014"/>
                <a:gd name="connsiteY1" fmla="*/ 1636395 h 1636395"/>
                <a:gd name="connsiteX2" fmla="*/ 4663440 w 5094014"/>
                <a:gd name="connsiteY2" fmla="*/ 1636395 h 1636395"/>
                <a:gd name="connsiteX3" fmla="*/ 5093970 w 5094014"/>
                <a:gd name="connsiteY3" fmla="*/ 1525905 h 1636395"/>
                <a:gd name="connsiteX4" fmla="*/ 5055870 w 5094014"/>
                <a:gd name="connsiteY4" fmla="*/ 0 h 1636395"/>
                <a:gd name="connsiteX5" fmla="*/ 0 w 5094014"/>
                <a:gd name="connsiteY5" fmla="*/ 20955 h 16363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094014" h="1636395">
                  <a:moveTo>
                    <a:pt x="0" y="20955"/>
                  </a:moveTo>
                  <a:lnTo>
                    <a:pt x="0" y="1636395"/>
                  </a:lnTo>
                  <a:lnTo>
                    <a:pt x="4663440" y="1636395"/>
                  </a:lnTo>
                  <a:cubicBezTo>
                    <a:pt x="4905375" y="1634490"/>
                    <a:pt x="5047298" y="1575435"/>
                    <a:pt x="5093970" y="1525905"/>
                  </a:cubicBezTo>
                  <a:cubicBezTo>
                    <a:pt x="5095557" y="1015682"/>
                    <a:pt x="5054283" y="510223"/>
                    <a:pt x="5055870" y="0"/>
                  </a:cubicBezTo>
                  <a:lnTo>
                    <a:pt x="0" y="20955"/>
                  </a:lnTo>
                  <a:close/>
                </a:path>
              </a:pathLst>
            </a:custGeom>
            <a:solidFill>
              <a:srgbClr val="FFFF99"/>
            </a:solidFill>
            <a:ln w="3175">
              <a:solidFill>
                <a:srgbClr val="00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351"/>
            </a:p>
          </p:txBody>
        </p:sp>
        <p:grpSp>
          <p:nvGrpSpPr>
            <p:cNvPr id="41" name="Group 6">
              <a:extLst>
                <a:ext uri="{FF2B5EF4-FFF2-40B4-BE49-F238E27FC236}">
                  <a16:creationId xmlns:a16="http://schemas.microsoft.com/office/drawing/2014/main" xmlns="" id="{3C8ADABB-BD34-4808-9BA3-ABF2C771625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764488" y="1047750"/>
              <a:ext cx="417491" cy="1814513"/>
              <a:chOff x="4721246" y="1056604"/>
              <a:chExt cx="417492" cy="1815184"/>
            </a:xfrm>
            <a:solidFill>
              <a:srgbClr val="FFFF99"/>
            </a:solidFill>
          </p:grpSpPr>
          <p:sp>
            <p:nvSpPr>
              <p:cNvPr id="42" name="Freeform 4">
                <a:extLst>
                  <a:ext uri="{FF2B5EF4-FFF2-40B4-BE49-F238E27FC236}">
                    <a16:creationId xmlns:a16="http://schemas.microsoft.com/office/drawing/2014/main" xmlns="" id="{96AF5BFF-7A4E-4676-A75E-DC6DA96494C8}"/>
                  </a:ext>
                </a:extLst>
              </p:cNvPr>
              <p:cNvSpPr/>
              <p:nvPr/>
            </p:nvSpPr>
            <p:spPr>
              <a:xfrm>
                <a:off x="4737769" y="1166183"/>
                <a:ext cx="400969" cy="1705605"/>
              </a:xfrm>
              <a:custGeom>
                <a:avLst/>
                <a:gdLst>
                  <a:gd name="connsiteX0" fmla="*/ 604838 w 661988"/>
                  <a:gd name="connsiteY0" fmla="*/ 1704975 h 1704975"/>
                  <a:gd name="connsiteX1" fmla="*/ 42863 w 661988"/>
                  <a:gd name="connsiteY1" fmla="*/ 1514475 h 1704975"/>
                  <a:gd name="connsiteX2" fmla="*/ 0 w 661988"/>
                  <a:gd name="connsiteY2" fmla="*/ 166687 h 1704975"/>
                  <a:gd name="connsiteX3" fmla="*/ 614363 w 661988"/>
                  <a:gd name="connsiteY3" fmla="*/ 0 h 1704975"/>
                  <a:gd name="connsiteX4" fmla="*/ 661988 w 661988"/>
                  <a:gd name="connsiteY4" fmla="*/ 95250 h 1704975"/>
                  <a:gd name="connsiteX5" fmla="*/ 604838 w 661988"/>
                  <a:gd name="connsiteY5" fmla="*/ 1704975 h 1704975"/>
                  <a:gd name="connsiteX0" fmla="*/ 604838 w 661988"/>
                  <a:gd name="connsiteY0" fmla="*/ 1704975 h 1704975"/>
                  <a:gd name="connsiteX1" fmla="*/ 42863 w 661988"/>
                  <a:gd name="connsiteY1" fmla="*/ 1514475 h 1704975"/>
                  <a:gd name="connsiteX2" fmla="*/ 0 w 661988"/>
                  <a:gd name="connsiteY2" fmla="*/ 166687 h 1704975"/>
                  <a:gd name="connsiteX3" fmla="*/ 614363 w 661988"/>
                  <a:gd name="connsiteY3" fmla="*/ 0 h 1704975"/>
                  <a:gd name="connsiteX4" fmla="*/ 661988 w 661988"/>
                  <a:gd name="connsiteY4" fmla="*/ 95250 h 1704975"/>
                  <a:gd name="connsiteX5" fmla="*/ 604838 w 661988"/>
                  <a:gd name="connsiteY5" fmla="*/ 1704975 h 1704975"/>
                  <a:gd name="connsiteX0" fmla="*/ 604838 w 661988"/>
                  <a:gd name="connsiteY0" fmla="*/ 1706055 h 1706055"/>
                  <a:gd name="connsiteX1" fmla="*/ 42863 w 661988"/>
                  <a:gd name="connsiteY1" fmla="*/ 1515555 h 1706055"/>
                  <a:gd name="connsiteX2" fmla="*/ 0 w 661988"/>
                  <a:gd name="connsiteY2" fmla="*/ 167767 h 1706055"/>
                  <a:gd name="connsiteX3" fmla="*/ 614363 w 661988"/>
                  <a:gd name="connsiteY3" fmla="*/ 1080 h 1706055"/>
                  <a:gd name="connsiteX4" fmla="*/ 661988 w 661988"/>
                  <a:gd name="connsiteY4" fmla="*/ 96330 h 1706055"/>
                  <a:gd name="connsiteX5" fmla="*/ 604838 w 661988"/>
                  <a:gd name="connsiteY5" fmla="*/ 1706055 h 1706055"/>
                  <a:gd name="connsiteX0" fmla="*/ 604838 w 661988"/>
                  <a:gd name="connsiteY0" fmla="*/ 1706055 h 1706055"/>
                  <a:gd name="connsiteX1" fmla="*/ 42863 w 661988"/>
                  <a:gd name="connsiteY1" fmla="*/ 1515555 h 1706055"/>
                  <a:gd name="connsiteX2" fmla="*/ 0 w 661988"/>
                  <a:gd name="connsiteY2" fmla="*/ 167767 h 1706055"/>
                  <a:gd name="connsiteX3" fmla="*/ 614363 w 661988"/>
                  <a:gd name="connsiteY3" fmla="*/ 1080 h 1706055"/>
                  <a:gd name="connsiteX4" fmla="*/ 661988 w 661988"/>
                  <a:gd name="connsiteY4" fmla="*/ 96330 h 1706055"/>
                  <a:gd name="connsiteX5" fmla="*/ 604838 w 661988"/>
                  <a:gd name="connsiteY5" fmla="*/ 1706055 h 1706055"/>
                  <a:gd name="connsiteX0" fmla="*/ 604838 w 661988"/>
                  <a:gd name="connsiteY0" fmla="*/ 1706055 h 1706055"/>
                  <a:gd name="connsiteX1" fmla="*/ 42863 w 661988"/>
                  <a:gd name="connsiteY1" fmla="*/ 1515555 h 1706055"/>
                  <a:gd name="connsiteX2" fmla="*/ 0 w 661988"/>
                  <a:gd name="connsiteY2" fmla="*/ 167767 h 1706055"/>
                  <a:gd name="connsiteX3" fmla="*/ 614363 w 661988"/>
                  <a:gd name="connsiteY3" fmla="*/ 1080 h 1706055"/>
                  <a:gd name="connsiteX4" fmla="*/ 661988 w 661988"/>
                  <a:gd name="connsiteY4" fmla="*/ 96330 h 1706055"/>
                  <a:gd name="connsiteX5" fmla="*/ 604838 w 661988"/>
                  <a:gd name="connsiteY5" fmla="*/ 1706055 h 1706055"/>
                  <a:gd name="connsiteX0" fmla="*/ 604838 w 661988"/>
                  <a:gd name="connsiteY0" fmla="*/ 1706055 h 1706055"/>
                  <a:gd name="connsiteX1" fmla="*/ 42863 w 661988"/>
                  <a:gd name="connsiteY1" fmla="*/ 1515555 h 1706055"/>
                  <a:gd name="connsiteX2" fmla="*/ 0 w 661988"/>
                  <a:gd name="connsiteY2" fmla="*/ 167767 h 1706055"/>
                  <a:gd name="connsiteX3" fmla="*/ 614363 w 661988"/>
                  <a:gd name="connsiteY3" fmla="*/ 1080 h 1706055"/>
                  <a:gd name="connsiteX4" fmla="*/ 661988 w 661988"/>
                  <a:gd name="connsiteY4" fmla="*/ 96330 h 1706055"/>
                  <a:gd name="connsiteX5" fmla="*/ 604838 w 661988"/>
                  <a:gd name="connsiteY5" fmla="*/ 1706055 h 17060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61988" h="1706055">
                    <a:moveTo>
                      <a:pt x="604838" y="1706055"/>
                    </a:moveTo>
                    <a:cubicBezTo>
                      <a:pt x="446088" y="1699705"/>
                      <a:pt x="196850" y="1693355"/>
                      <a:pt x="42863" y="1515555"/>
                    </a:cubicBezTo>
                    <a:lnTo>
                      <a:pt x="0" y="167767"/>
                    </a:lnTo>
                    <a:cubicBezTo>
                      <a:pt x="104776" y="12193"/>
                      <a:pt x="442912" y="-5270"/>
                      <a:pt x="614363" y="1080"/>
                    </a:cubicBezTo>
                    <a:cubicBezTo>
                      <a:pt x="687388" y="4255"/>
                      <a:pt x="646113" y="64580"/>
                      <a:pt x="661988" y="96330"/>
                    </a:cubicBezTo>
                    <a:lnTo>
                      <a:pt x="604838" y="1706055"/>
                    </a:lnTo>
                    <a:close/>
                  </a:path>
                </a:pathLst>
              </a:custGeom>
              <a:grpFill/>
              <a:ln w="3175"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1"/>
              </a:p>
            </p:txBody>
          </p:sp>
          <p:sp>
            <p:nvSpPr>
              <p:cNvPr id="43" name="Freeform 5">
                <a:extLst>
                  <a:ext uri="{FF2B5EF4-FFF2-40B4-BE49-F238E27FC236}">
                    <a16:creationId xmlns:a16="http://schemas.microsoft.com/office/drawing/2014/main" xmlns="" id="{053F355D-82A3-4604-901E-B3DDAB22CABA}"/>
                  </a:ext>
                </a:extLst>
              </p:cNvPr>
              <p:cNvSpPr/>
              <p:nvPr/>
            </p:nvSpPr>
            <p:spPr>
              <a:xfrm>
                <a:off x="4721246" y="1056604"/>
                <a:ext cx="327004" cy="166750"/>
              </a:xfrm>
              <a:custGeom>
                <a:avLst/>
                <a:gdLst>
                  <a:gd name="connsiteX0" fmla="*/ 0 w 400050"/>
                  <a:gd name="connsiteY0" fmla="*/ 176213 h 176213"/>
                  <a:gd name="connsiteX1" fmla="*/ 0 w 400050"/>
                  <a:gd name="connsiteY1" fmla="*/ 119063 h 176213"/>
                  <a:gd name="connsiteX2" fmla="*/ 333375 w 400050"/>
                  <a:gd name="connsiteY2" fmla="*/ 0 h 176213"/>
                  <a:gd name="connsiteX3" fmla="*/ 400050 w 400050"/>
                  <a:gd name="connsiteY3" fmla="*/ 42863 h 176213"/>
                  <a:gd name="connsiteX4" fmla="*/ 385763 w 400050"/>
                  <a:gd name="connsiteY4" fmla="*/ 119063 h 176213"/>
                  <a:gd name="connsiteX5" fmla="*/ 0 w 400050"/>
                  <a:gd name="connsiteY5" fmla="*/ 176213 h 176213"/>
                  <a:gd name="connsiteX0" fmla="*/ 0 w 400050"/>
                  <a:gd name="connsiteY0" fmla="*/ 176213 h 176213"/>
                  <a:gd name="connsiteX1" fmla="*/ 9525 w 400050"/>
                  <a:gd name="connsiteY1" fmla="*/ 130969 h 176213"/>
                  <a:gd name="connsiteX2" fmla="*/ 333375 w 400050"/>
                  <a:gd name="connsiteY2" fmla="*/ 0 h 176213"/>
                  <a:gd name="connsiteX3" fmla="*/ 400050 w 400050"/>
                  <a:gd name="connsiteY3" fmla="*/ 42863 h 176213"/>
                  <a:gd name="connsiteX4" fmla="*/ 385763 w 400050"/>
                  <a:gd name="connsiteY4" fmla="*/ 119063 h 176213"/>
                  <a:gd name="connsiteX5" fmla="*/ 0 w 400050"/>
                  <a:gd name="connsiteY5" fmla="*/ 176213 h 176213"/>
                  <a:gd name="connsiteX0" fmla="*/ 0 w 400050"/>
                  <a:gd name="connsiteY0" fmla="*/ 176213 h 176213"/>
                  <a:gd name="connsiteX1" fmla="*/ 9525 w 400050"/>
                  <a:gd name="connsiteY1" fmla="*/ 130969 h 176213"/>
                  <a:gd name="connsiteX2" fmla="*/ 333375 w 400050"/>
                  <a:gd name="connsiteY2" fmla="*/ 0 h 176213"/>
                  <a:gd name="connsiteX3" fmla="*/ 400050 w 400050"/>
                  <a:gd name="connsiteY3" fmla="*/ 42863 h 176213"/>
                  <a:gd name="connsiteX4" fmla="*/ 385763 w 400050"/>
                  <a:gd name="connsiteY4" fmla="*/ 119063 h 176213"/>
                  <a:gd name="connsiteX5" fmla="*/ 0 w 400050"/>
                  <a:gd name="connsiteY5" fmla="*/ 176213 h 176213"/>
                  <a:gd name="connsiteX0" fmla="*/ 0 w 400050"/>
                  <a:gd name="connsiteY0" fmla="*/ 166688 h 166688"/>
                  <a:gd name="connsiteX1" fmla="*/ 9525 w 400050"/>
                  <a:gd name="connsiteY1" fmla="*/ 121444 h 166688"/>
                  <a:gd name="connsiteX2" fmla="*/ 333375 w 400050"/>
                  <a:gd name="connsiteY2" fmla="*/ 0 h 166688"/>
                  <a:gd name="connsiteX3" fmla="*/ 400050 w 400050"/>
                  <a:gd name="connsiteY3" fmla="*/ 33338 h 166688"/>
                  <a:gd name="connsiteX4" fmla="*/ 385763 w 400050"/>
                  <a:gd name="connsiteY4" fmla="*/ 109538 h 166688"/>
                  <a:gd name="connsiteX5" fmla="*/ 0 w 400050"/>
                  <a:gd name="connsiteY5" fmla="*/ 166688 h 166688"/>
                  <a:gd name="connsiteX0" fmla="*/ 0 w 400050"/>
                  <a:gd name="connsiteY0" fmla="*/ 167360 h 167360"/>
                  <a:gd name="connsiteX1" fmla="*/ 9525 w 400050"/>
                  <a:gd name="connsiteY1" fmla="*/ 122116 h 167360"/>
                  <a:gd name="connsiteX2" fmla="*/ 333375 w 400050"/>
                  <a:gd name="connsiteY2" fmla="*/ 672 h 167360"/>
                  <a:gd name="connsiteX3" fmla="*/ 400050 w 400050"/>
                  <a:gd name="connsiteY3" fmla="*/ 34010 h 167360"/>
                  <a:gd name="connsiteX4" fmla="*/ 385763 w 400050"/>
                  <a:gd name="connsiteY4" fmla="*/ 110210 h 167360"/>
                  <a:gd name="connsiteX5" fmla="*/ 0 w 400050"/>
                  <a:gd name="connsiteY5" fmla="*/ 167360 h 167360"/>
                  <a:gd name="connsiteX0" fmla="*/ 0 w 400050"/>
                  <a:gd name="connsiteY0" fmla="*/ 167360 h 167360"/>
                  <a:gd name="connsiteX1" fmla="*/ 9525 w 400050"/>
                  <a:gd name="connsiteY1" fmla="*/ 122116 h 167360"/>
                  <a:gd name="connsiteX2" fmla="*/ 333375 w 400050"/>
                  <a:gd name="connsiteY2" fmla="*/ 672 h 167360"/>
                  <a:gd name="connsiteX3" fmla="*/ 400050 w 400050"/>
                  <a:gd name="connsiteY3" fmla="*/ 34010 h 167360"/>
                  <a:gd name="connsiteX4" fmla="*/ 385763 w 400050"/>
                  <a:gd name="connsiteY4" fmla="*/ 110210 h 167360"/>
                  <a:gd name="connsiteX5" fmla="*/ 0 w 400050"/>
                  <a:gd name="connsiteY5" fmla="*/ 167360 h 167360"/>
                  <a:gd name="connsiteX0" fmla="*/ 0 w 400050"/>
                  <a:gd name="connsiteY0" fmla="*/ 167360 h 167360"/>
                  <a:gd name="connsiteX1" fmla="*/ 9525 w 400050"/>
                  <a:gd name="connsiteY1" fmla="*/ 122116 h 167360"/>
                  <a:gd name="connsiteX2" fmla="*/ 333375 w 400050"/>
                  <a:gd name="connsiteY2" fmla="*/ 672 h 167360"/>
                  <a:gd name="connsiteX3" fmla="*/ 400050 w 400050"/>
                  <a:gd name="connsiteY3" fmla="*/ 34010 h 167360"/>
                  <a:gd name="connsiteX4" fmla="*/ 385763 w 400050"/>
                  <a:gd name="connsiteY4" fmla="*/ 110210 h 167360"/>
                  <a:gd name="connsiteX5" fmla="*/ 0 w 400050"/>
                  <a:gd name="connsiteY5" fmla="*/ 167360 h 167360"/>
                  <a:gd name="connsiteX0" fmla="*/ 0 w 400050"/>
                  <a:gd name="connsiteY0" fmla="*/ 167360 h 167360"/>
                  <a:gd name="connsiteX1" fmla="*/ 9525 w 400050"/>
                  <a:gd name="connsiteY1" fmla="*/ 122116 h 167360"/>
                  <a:gd name="connsiteX2" fmla="*/ 333375 w 400050"/>
                  <a:gd name="connsiteY2" fmla="*/ 672 h 167360"/>
                  <a:gd name="connsiteX3" fmla="*/ 400050 w 400050"/>
                  <a:gd name="connsiteY3" fmla="*/ 34010 h 167360"/>
                  <a:gd name="connsiteX4" fmla="*/ 385763 w 400050"/>
                  <a:gd name="connsiteY4" fmla="*/ 110210 h 167360"/>
                  <a:gd name="connsiteX5" fmla="*/ 0 w 400050"/>
                  <a:gd name="connsiteY5" fmla="*/ 167360 h 167360"/>
                  <a:gd name="connsiteX0" fmla="*/ 0 w 400050"/>
                  <a:gd name="connsiteY0" fmla="*/ 167360 h 167360"/>
                  <a:gd name="connsiteX1" fmla="*/ 9525 w 400050"/>
                  <a:gd name="connsiteY1" fmla="*/ 122116 h 167360"/>
                  <a:gd name="connsiteX2" fmla="*/ 333375 w 400050"/>
                  <a:gd name="connsiteY2" fmla="*/ 672 h 167360"/>
                  <a:gd name="connsiteX3" fmla="*/ 400050 w 400050"/>
                  <a:gd name="connsiteY3" fmla="*/ 34010 h 167360"/>
                  <a:gd name="connsiteX4" fmla="*/ 385763 w 400050"/>
                  <a:gd name="connsiteY4" fmla="*/ 110210 h 167360"/>
                  <a:gd name="connsiteX5" fmla="*/ 0 w 400050"/>
                  <a:gd name="connsiteY5" fmla="*/ 167360 h 1673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00050" h="167360">
                    <a:moveTo>
                      <a:pt x="0" y="167360"/>
                    </a:moveTo>
                    <a:lnTo>
                      <a:pt x="9525" y="122116"/>
                    </a:lnTo>
                    <a:cubicBezTo>
                      <a:pt x="98425" y="7022"/>
                      <a:pt x="277812" y="-3297"/>
                      <a:pt x="333375" y="672"/>
                    </a:cubicBezTo>
                    <a:cubicBezTo>
                      <a:pt x="365125" y="2260"/>
                      <a:pt x="394493" y="15753"/>
                      <a:pt x="400050" y="34010"/>
                    </a:cubicBezTo>
                    <a:lnTo>
                      <a:pt x="385763" y="110210"/>
                    </a:lnTo>
                    <a:cubicBezTo>
                      <a:pt x="288131" y="110210"/>
                      <a:pt x="130969" y="119735"/>
                      <a:pt x="0" y="167360"/>
                    </a:cubicBezTo>
                    <a:close/>
                  </a:path>
                </a:pathLst>
              </a:custGeom>
              <a:grpFill/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1"/>
              </a:p>
            </p:txBody>
          </p:sp>
        </p:grpSp>
        <p:sp>
          <p:nvSpPr>
            <p:cNvPr id="55" name="TextBox 86">
              <a:extLst>
                <a:ext uri="{FF2B5EF4-FFF2-40B4-BE49-F238E27FC236}">
                  <a16:creationId xmlns:a16="http://schemas.microsoft.com/office/drawing/2014/main" xmlns="" id="{9765BCD9-66EE-4906-B055-9143B0E3DA7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18817" y="1757282"/>
              <a:ext cx="1069524" cy="923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5400" b="1">
                  <a:solidFill>
                    <a:srgbClr val="C00000"/>
                  </a:solidFill>
                  <a:latin typeface="Yu Gothic" panose="020B0400000000000000" pitchFamily="34" charset="-128"/>
                  <a:ea typeface="Yu Gothic" panose="020B0400000000000000" pitchFamily="34" charset="-128"/>
                </a:rPr>
                <a:t>⓵.</a:t>
              </a:r>
              <a:endParaRPr lang="en-US" sz="4800" b="1">
                <a:solidFill>
                  <a:srgbClr val="C00000"/>
                </a:solidFill>
                <a:latin typeface="Comic Sans MS" pitchFamily="66" charset="0"/>
              </a:endParaRPr>
            </a:p>
          </p:txBody>
        </p:sp>
        <p:sp>
          <p:nvSpPr>
            <p:cNvPr id="61" name="Text Box 44">
              <a:extLst>
                <a:ext uri="{FF2B5EF4-FFF2-40B4-BE49-F238E27FC236}">
                  <a16:creationId xmlns:a16="http://schemas.microsoft.com/office/drawing/2014/main" xmlns="" id="{90E0A258-66ED-4E84-B135-1778F23A50DA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3998771" y="2009775"/>
              <a:ext cx="3782242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vi-VN" sz="3200" b="1">
                  <a:solidFill>
                    <a:srgbClr val="0000CC"/>
                  </a:solidFill>
                  <a:latin typeface="Chu Van An" panose="02020603050405020304" pitchFamily="18" charset="0"/>
                  <a:cs typeface="Chu Van An" panose="02020603050405020304" pitchFamily="18" charset="0"/>
                </a:rPr>
                <a:t>Tóm tắt lý thuyết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DDCBDB33-068B-48DE-9C66-811A98E06E08}"/>
              </a:ext>
            </a:extLst>
          </p:cNvPr>
          <p:cNvGrpSpPr/>
          <p:nvPr/>
        </p:nvGrpSpPr>
        <p:grpSpPr>
          <a:xfrm>
            <a:off x="3032135" y="2767014"/>
            <a:ext cx="6219828" cy="2094739"/>
            <a:chOff x="3032134" y="2767013"/>
            <a:chExt cx="6219828" cy="1939925"/>
          </a:xfrm>
        </p:grpSpPr>
        <p:sp>
          <p:nvSpPr>
            <p:cNvPr id="44" name="Freeform 78">
              <a:extLst>
                <a:ext uri="{FF2B5EF4-FFF2-40B4-BE49-F238E27FC236}">
                  <a16:creationId xmlns:a16="http://schemas.microsoft.com/office/drawing/2014/main" xmlns="" id="{17ADFB3B-59EF-43A9-95F3-A3B59EF2E388}"/>
                </a:ext>
              </a:extLst>
            </p:cNvPr>
            <p:cNvSpPr/>
            <p:nvPr/>
          </p:nvSpPr>
          <p:spPr>
            <a:xfrm>
              <a:off x="3032134" y="3070225"/>
              <a:ext cx="6172200" cy="1636713"/>
            </a:xfrm>
            <a:custGeom>
              <a:avLst/>
              <a:gdLst>
                <a:gd name="connsiteX0" fmla="*/ 0 w 5074920"/>
                <a:gd name="connsiteY0" fmla="*/ 30480 h 1645920"/>
                <a:gd name="connsiteX1" fmla="*/ 0 w 5074920"/>
                <a:gd name="connsiteY1" fmla="*/ 1645920 h 1645920"/>
                <a:gd name="connsiteX2" fmla="*/ 4663440 w 5074920"/>
                <a:gd name="connsiteY2" fmla="*/ 1645920 h 1645920"/>
                <a:gd name="connsiteX3" fmla="*/ 5074920 w 5074920"/>
                <a:gd name="connsiteY3" fmla="*/ 1554480 h 1645920"/>
                <a:gd name="connsiteX4" fmla="*/ 5074920 w 5074920"/>
                <a:gd name="connsiteY4" fmla="*/ 0 h 1645920"/>
                <a:gd name="connsiteX5" fmla="*/ 0 w 5074920"/>
                <a:gd name="connsiteY5" fmla="*/ 30480 h 1645920"/>
                <a:gd name="connsiteX0" fmla="*/ 0 w 5079682"/>
                <a:gd name="connsiteY0" fmla="*/ 6668 h 1622108"/>
                <a:gd name="connsiteX1" fmla="*/ 0 w 5079682"/>
                <a:gd name="connsiteY1" fmla="*/ 1622108 h 1622108"/>
                <a:gd name="connsiteX2" fmla="*/ 4663440 w 5079682"/>
                <a:gd name="connsiteY2" fmla="*/ 1622108 h 1622108"/>
                <a:gd name="connsiteX3" fmla="*/ 5074920 w 5079682"/>
                <a:gd name="connsiteY3" fmla="*/ 1530668 h 1622108"/>
                <a:gd name="connsiteX4" fmla="*/ 5079682 w 5079682"/>
                <a:gd name="connsiteY4" fmla="*/ 0 h 1622108"/>
                <a:gd name="connsiteX5" fmla="*/ 0 w 5079682"/>
                <a:gd name="connsiteY5" fmla="*/ 6668 h 1622108"/>
                <a:gd name="connsiteX0" fmla="*/ 0 w 5075131"/>
                <a:gd name="connsiteY0" fmla="*/ 20955 h 1636395"/>
                <a:gd name="connsiteX1" fmla="*/ 0 w 5075131"/>
                <a:gd name="connsiteY1" fmla="*/ 1636395 h 1636395"/>
                <a:gd name="connsiteX2" fmla="*/ 4663440 w 5075131"/>
                <a:gd name="connsiteY2" fmla="*/ 1636395 h 1636395"/>
                <a:gd name="connsiteX3" fmla="*/ 5074920 w 5075131"/>
                <a:gd name="connsiteY3" fmla="*/ 1544955 h 1636395"/>
                <a:gd name="connsiteX4" fmla="*/ 5070157 w 5075131"/>
                <a:gd name="connsiteY4" fmla="*/ 0 h 1636395"/>
                <a:gd name="connsiteX5" fmla="*/ 0 w 5075131"/>
                <a:gd name="connsiteY5" fmla="*/ 20955 h 1636395"/>
                <a:gd name="connsiteX0" fmla="*/ 0 w 5075022"/>
                <a:gd name="connsiteY0" fmla="*/ 6667 h 1622107"/>
                <a:gd name="connsiteX1" fmla="*/ 0 w 5075022"/>
                <a:gd name="connsiteY1" fmla="*/ 1622107 h 1622107"/>
                <a:gd name="connsiteX2" fmla="*/ 4663440 w 5075022"/>
                <a:gd name="connsiteY2" fmla="*/ 1622107 h 1622107"/>
                <a:gd name="connsiteX3" fmla="*/ 5074920 w 5075022"/>
                <a:gd name="connsiteY3" fmla="*/ 1530667 h 1622107"/>
                <a:gd name="connsiteX4" fmla="*/ 5060632 w 5075022"/>
                <a:gd name="connsiteY4" fmla="*/ 0 h 1622107"/>
                <a:gd name="connsiteX5" fmla="*/ 0 w 5075022"/>
                <a:gd name="connsiteY5" fmla="*/ 6667 h 1622107"/>
                <a:gd name="connsiteX0" fmla="*/ 0 w 5075001"/>
                <a:gd name="connsiteY0" fmla="*/ 20955 h 1636395"/>
                <a:gd name="connsiteX1" fmla="*/ 0 w 5075001"/>
                <a:gd name="connsiteY1" fmla="*/ 1636395 h 1636395"/>
                <a:gd name="connsiteX2" fmla="*/ 4663440 w 5075001"/>
                <a:gd name="connsiteY2" fmla="*/ 1636395 h 1636395"/>
                <a:gd name="connsiteX3" fmla="*/ 5074920 w 5075001"/>
                <a:gd name="connsiteY3" fmla="*/ 1544955 h 1636395"/>
                <a:gd name="connsiteX4" fmla="*/ 5055870 w 5075001"/>
                <a:gd name="connsiteY4" fmla="*/ 0 h 1636395"/>
                <a:gd name="connsiteX5" fmla="*/ 0 w 5075001"/>
                <a:gd name="connsiteY5" fmla="*/ 20955 h 1636395"/>
                <a:gd name="connsiteX0" fmla="*/ 0 w 5075001"/>
                <a:gd name="connsiteY0" fmla="*/ 20955 h 1636395"/>
                <a:gd name="connsiteX1" fmla="*/ 0 w 5075001"/>
                <a:gd name="connsiteY1" fmla="*/ 1636395 h 1636395"/>
                <a:gd name="connsiteX2" fmla="*/ 4663440 w 5075001"/>
                <a:gd name="connsiteY2" fmla="*/ 1636395 h 1636395"/>
                <a:gd name="connsiteX3" fmla="*/ 5074920 w 5075001"/>
                <a:gd name="connsiteY3" fmla="*/ 1544955 h 1636395"/>
                <a:gd name="connsiteX4" fmla="*/ 5055870 w 5075001"/>
                <a:gd name="connsiteY4" fmla="*/ 0 h 1636395"/>
                <a:gd name="connsiteX5" fmla="*/ 0 w 5075001"/>
                <a:gd name="connsiteY5" fmla="*/ 20955 h 1636395"/>
                <a:gd name="connsiteX0" fmla="*/ 0 w 5075001"/>
                <a:gd name="connsiteY0" fmla="*/ 20955 h 1636395"/>
                <a:gd name="connsiteX1" fmla="*/ 0 w 5075001"/>
                <a:gd name="connsiteY1" fmla="*/ 1636395 h 1636395"/>
                <a:gd name="connsiteX2" fmla="*/ 4663440 w 5075001"/>
                <a:gd name="connsiteY2" fmla="*/ 1636395 h 1636395"/>
                <a:gd name="connsiteX3" fmla="*/ 5074920 w 5075001"/>
                <a:gd name="connsiteY3" fmla="*/ 1544955 h 1636395"/>
                <a:gd name="connsiteX4" fmla="*/ 5055870 w 5075001"/>
                <a:gd name="connsiteY4" fmla="*/ 0 h 1636395"/>
                <a:gd name="connsiteX5" fmla="*/ 0 w 5075001"/>
                <a:gd name="connsiteY5" fmla="*/ 20955 h 1636395"/>
                <a:gd name="connsiteX0" fmla="*/ 0 w 5094014"/>
                <a:gd name="connsiteY0" fmla="*/ 20955 h 1636395"/>
                <a:gd name="connsiteX1" fmla="*/ 0 w 5094014"/>
                <a:gd name="connsiteY1" fmla="*/ 1636395 h 1636395"/>
                <a:gd name="connsiteX2" fmla="*/ 4663440 w 5094014"/>
                <a:gd name="connsiteY2" fmla="*/ 1636395 h 1636395"/>
                <a:gd name="connsiteX3" fmla="*/ 5093970 w 5094014"/>
                <a:gd name="connsiteY3" fmla="*/ 1525905 h 1636395"/>
                <a:gd name="connsiteX4" fmla="*/ 5055870 w 5094014"/>
                <a:gd name="connsiteY4" fmla="*/ 0 h 1636395"/>
                <a:gd name="connsiteX5" fmla="*/ 0 w 5094014"/>
                <a:gd name="connsiteY5" fmla="*/ 20955 h 16363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094014" h="1636395">
                  <a:moveTo>
                    <a:pt x="0" y="20955"/>
                  </a:moveTo>
                  <a:lnTo>
                    <a:pt x="0" y="1636395"/>
                  </a:lnTo>
                  <a:lnTo>
                    <a:pt x="4663440" y="1636395"/>
                  </a:lnTo>
                  <a:cubicBezTo>
                    <a:pt x="4905375" y="1634490"/>
                    <a:pt x="5047298" y="1575435"/>
                    <a:pt x="5093970" y="1525905"/>
                  </a:cubicBezTo>
                  <a:cubicBezTo>
                    <a:pt x="5095557" y="1015682"/>
                    <a:pt x="5054283" y="510223"/>
                    <a:pt x="5055870" y="0"/>
                  </a:cubicBezTo>
                  <a:lnTo>
                    <a:pt x="0" y="20955"/>
                  </a:ln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 w="3175">
              <a:solidFill>
                <a:srgbClr val="00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351"/>
            </a:p>
          </p:txBody>
        </p:sp>
        <p:grpSp>
          <p:nvGrpSpPr>
            <p:cNvPr id="45" name="Group 79">
              <a:extLst>
                <a:ext uri="{FF2B5EF4-FFF2-40B4-BE49-F238E27FC236}">
                  <a16:creationId xmlns:a16="http://schemas.microsoft.com/office/drawing/2014/main" xmlns="" id="{D2A8CC4B-99C8-4811-BB70-23ED192BEB5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779415" y="2767013"/>
              <a:ext cx="472547" cy="1816100"/>
              <a:chOff x="4575732" y="1056604"/>
              <a:chExt cx="563006" cy="1815184"/>
            </a:xfrm>
            <a:solidFill>
              <a:schemeClr val="bg2">
                <a:lumMod val="90000"/>
              </a:schemeClr>
            </a:solidFill>
          </p:grpSpPr>
          <p:sp>
            <p:nvSpPr>
              <p:cNvPr id="46" name="Freeform 80">
                <a:extLst>
                  <a:ext uri="{FF2B5EF4-FFF2-40B4-BE49-F238E27FC236}">
                    <a16:creationId xmlns:a16="http://schemas.microsoft.com/office/drawing/2014/main" xmlns="" id="{12E6C1D0-E0EE-4A0A-922A-E226CC77D5B7}"/>
                  </a:ext>
                </a:extLst>
              </p:cNvPr>
              <p:cNvSpPr/>
              <p:nvPr/>
            </p:nvSpPr>
            <p:spPr>
              <a:xfrm>
                <a:off x="4575732" y="1166086"/>
                <a:ext cx="563006" cy="1705702"/>
              </a:xfrm>
              <a:custGeom>
                <a:avLst/>
                <a:gdLst>
                  <a:gd name="connsiteX0" fmla="*/ 604838 w 661988"/>
                  <a:gd name="connsiteY0" fmla="*/ 1704975 h 1704975"/>
                  <a:gd name="connsiteX1" fmla="*/ 42863 w 661988"/>
                  <a:gd name="connsiteY1" fmla="*/ 1514475 h 1704975"/>
                  <a:gd name="connsiteX2" fmla="*/ 0 w 661988"/>
                  <a:gd name="connsiteY2" fmla="*/ 166687 h 1704975"/>
                  <a:gd name="connsiteX3" fmla="*/ 614363 w 661988"/>
                  <a:gd name="connsiteY3" fmla="*/ 0 h 1704975"/>
                  <a:gd name="connsiteX4" fmla="*/ 661988 w 661988"/>
                  <a:gd name="connsiteY4" fmla="*/ 95250 h 1704975"/>
                  <a:gd name="connsiteX5" fmla="*/ 604838 w 661988"/>
                  <a:gd name="connsiteY5" fmla="*/ 1704975 h 1704975"/>
                  <a:gd name="connsiteX0" fmla="*/ 604838 w 661988"/>
                  <a:gd name="connsiteY0" fmla="*/ 1704975 h 1704975"/>
                  <a:gd name="connsiteX1" fmla="*/ 42863 w 661988"/>
                  <a:gd name="connsiteY1" fmla="*/ 1514475 h 1704975"/>
                  <a:gd name="connsiteX2" fmla="*/ 0 w 661988"/>
                  <a:gd name="connsiteY2" fmla="*/ 166687 h 1704975"/>
                  <a:gd name="connsiteX3" fmla="*/ 614363 w 661988"/>
                  <a:gd name="connsiteY3" fmla="*/ 0 h 1704975"/>
                  <a:gd name="connsiteX4" fmla="*/ 661988 w 661988"/>
                  <a:gd name="connsiteY4" fmla="*/ 95250 h 1704975"/>
                  <a:gd name="connsiteX5" fmla="*/ 604838 w 661988"/>
                  <a:gd name="connsiteY5" fmla="*/ 1704975 h 1704975"/>
                  <a:gd name="connsiteX0" fmla="*/ 604838 w 661988"/>
                  <a:gd name="connsiteY0" fmla="*/ 1706055 h 1706055"/>
                  <a:gd name="connsiteX1" fmla="*/ 42863 w 661988"/>
                  <a:gd name="connsiteY1" fmla="*/ 1515555 h 1706055"/>
                  <a:gd name="connsiteX2" fmla="*/ 0 w 661988"/>
                  <a:gd name="connsiteY2" fmla="*/ 167767 h 1706055"/>
                  <a:gd name="connsiteX3" fmla="*/ 614363 w 661988"/>
                  <a:gd name="connsiteY3" fmla="*/ 1080 h 1706055"/>
                  <a:gd name="connsiteX4" fmla="*/ 661988 w 661988"/>
                  <a:gd name="connsiteY4" fmla="*/ 96330 h 1706055"/>
                  <a:gd name="connsiteX5" fmla="*/ 604838 w 661988"/>
                  <a:gd name="connsiteY5" fmla="*/ 1706055 h 1706055"/>
                  <a:gd name="connsiteX0" fmla="*/ 604838 w 661988"/>
                  <a:gd name="connsiteY0" fmla="*/ 1706055 h 1706055"/>
                  <a:gd name="connsiteX1" fmla="*/ 42863 w 661988"/>
                  <a:gd name="connsiteY1" fmla="*/ 1515555 h 1706055"/>
                  <a:gd name="connsiteX2" fmla="*/ 0 w 661988"/>
                  <a:gd name="connsiteY2" fmla="*/ 167767 h 1706055"/>
                  <a:gd name="connsiteX3" fmla="*/ 614363 w 661988"/>
                  <a:gd name="connsiteY3" fmla="*/ 1080 h 1706055"/>
                  <a:gd name="connsiteX4" fmla="*/ 661988 w 661988"/>
                  <a:gd name="connsiteY4" fmla="*/ 96330 h 1706055"/>
                  <a:gd name="connsiteX5" fmla="*/ 604838 w 661988"/>
                  <a:gd name="connsiteY5" fmla="*/ 1706055 h 1706055"/>
                  <a:gd name="connsiteX0" fmla="*/ 604838 w 661988"/>
                  <a:gd name="connsiteY0" fmla="*/ 1706055 h 1706055"/>
                  <a:gd name="connsiteX1" fmla="*/ 42863 w 661988"/>
                  <a:gd name="connsiteY1" fmla="*/ 1515555 h 1706055"/>
                  <a:gd name="connsiteX2" fmla="*/ 0 w 661988"/>
                  <a:gd name="connsiteY2" fmla="*/ 167767 h 1706055"/>
                  <a:gd name="connsiteX3" fmla="*/ 614363 w 661988"/>
                  <a:gd name="connsiteY3" fmla="*/ 1080 h 1706055"/>
                  <a:gd name="connsiteX4" fmla="*/ 661988 w 661988"/>
                  <a:gd name="connsiteY4" fmla="*/ 96330 h 1706055"/>
                  <a:gd name="connsiteX5" fmla="*/ 604838 w 661988"/>
                  <a:gd name="connsiteY5" fmla="*/ 1706055 h 1706055"/>
                  <a:gd name="connsiteX0" fmla="*/ 604838 w 661988"/>
                  <a:gd name="connsiteY0" fmla="*/ 1706055 h 1706055"/>
                  <a:gd name="connsiteX1" fmla="*/ 42863 w 661988"/>
                  <a:gd name="connsiteY1" fmla="*/ 1515555 h 1706055"/>
                  <a:gd name="connsiteX2" fmla="*/ 0 w 661988"/>
                  <a:gd name="connsiteY2" fmla="*/ 167767 h 1706055"/>
                  <a:gd name="connsiteX3" fmla="*/ 614363 w 661988"/>
                  <a:gd name="connsiteY3" fmla="*/ 1080 h 1706055"/>
                  <a:gd name="connsiteX4" fmla="*/ 661988 w 661988"/>
                  <a:gd name="connsiteY4" fmla="*/ 96330 h 1706055"/>
                  <a:gd name="connsiteX5" fmla="*/ 604838 w 661988"/>
                  <a:gd name="connsiteY5" fmla="*/ 1706055 h 17060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61988" h="1706055">
                    <a:moveTo>
                      <a:pt x="604838" y="1706055"/>
                    </a:moveTo>
                    <a:cubicBezTo>
                      <a:pt x="446088" y="1699705"/>
                      <a:pt x="196850" y="1693355"/>
                      <a:pt x="42863" y="1515555"/>
                    </a:cubicBezTo>
                    <a:lnTo>
                      <a:pt x="0" y="167767"/>
                    </a:lnTo>
                    <a:cubicBezTo>
                      <a:pt x="104776" y="12193"/>
                      <a:pt x="442912" y="-5270"/>
                      <a:pt x="614363" y="1080"/>
                    </a:cubicBezTo>
                    <a:cubicBezTo>
                      <a:pt x="687388" y="4255"/>
                      <a:pt x="646113" y="64580"/>
                      <a:pt x="661988" y="96330"/>
                    </a:cubicBezTo>
                    <a:lnTo>
                      <a:pt x="604838" y="1706055"/>
                    </a:lnTo>
                    <a:close/>
                  </a:path>
                </a:pathLst>
              </a:custGeom>
              <a:grpFill/>
              <a:ln w="3175"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1"/>
              </a:p>
            </p:txBody>
          </p:sp>
          <p:sp>
            <p:nvSpPr>
              <p:cNvPr id="47" name="Freeform 81">
                <a:extLst>
                  <a:ext uri="{FF2B5EF4-FFF2-40B4-BE49-F238E27FC236}">
                    <a16:creationId xmlns:a16="http://schemas.microsoft.com/office/drawing/2014/main" xmlns="" id="{8A2C7CDC-6F6A-40EC-A491-54CD4D93CC4E}"/>
                  </a:ext>
                </a:extLst>
              </p:cNvPr>
              <p:cNvSpPr/>
              <p:nvPr/>
            </p:nvSpPr>
            <p:spPr>
              <a:xfrm>
                <a:off x="4648867" y="1056604"/>
                <a:ext cx="399084" cy="166603"/>
              </a:xfrm>
              <a:custGeom>
                <a:avLst/>
                <a:gdLst>
                  <a:gd name="connsiteX0" fmla="*/ 0 w 400050"/>
                  <a:gd name="connsiteY0" fmla="*/ 176213 h 176213"/>
                  <a:gd name="connsiteX1" fmla="*/ 0 w 400050"/>
                  <a:gd name="connsiteY1" fmla="*/ 119063 h 176213"/>
                  <a:gd name="connsiteX2" fmla="*/ 333375 w 400050"/>
                  <a:gd name="connsiteY2" fmla="*/ 0 h 176213"/>
                  <a:gd name="connsiteX3" fmla="*/ 400050 w 400050"/>
                  <a:gd name="connsiteY3" fmla="*/ 42863 h 176213"/>
                  <a:gd name="connsiteX4" fmla="*/ 385763 w 400050"/>
                  <a:gd name="connsiteY4" fmla="*/ 119063 h 176213"/>
                  <a:gd name="connsiteX5" fmla="*/ 0 w 400050"/>
                  <a:gd name="connsiteY5" fmla="*/ 176213 h 176213"/>
                  <a:gd name="connsiteX0" fmla="*/ 0 w 400050"/>
                  <a:gd name="connsiteY0" fmla="*/ 176213 h 176213"/>
                  <a:gd name="connsiteX1" fmla="*/ 9525 w 400050"/>
                  <a:gd name="connsiteY1" fmla="*/ 130969 h 176213"/>
                  <a:gd name="connsiteX2" fmla="*/ 333375 w 400050"/>
                  <a:gd name="connsiteY2" fmla="*/ 0 h 176213"/>
                  <a:gd name="connsiteX3" fmla="*/ 400050 w 400050"/>
                  <a:gd name="connsiteY3" fmla="*/ 42863 h 176213"/>
                  <a:gd name="connsiteX4" fmla="*/ 385763 w 400050"/>
                  <a:gd name="connsiteY4" fmla="*/ 119063 h 176213"/>
                  <a:gd name="connsiteX5" fmla="*/ 0 w 400050"/>
                  <a:gd name="connsiteY5" fmla="*/ 176213 h 176213"/>
                  <a:gd name="connsiteX0" fmla="*/ 0 w 400050"/>
                  <a:gd name="connsiteY0" fmla="*/ 176213 h 176213"/>
                  <a:gd name="connsiteX1" fmla="*/ 9525 w 400050"/>
                  <a:gd name="connsiteY1" fmla="*/ 130969 h 176213"/>
                  <a:gd name="connsiteX2" fmla="*/ 333375 w 400050"/>
                  <a:gd name="connsiteY2" fmla="*/ 0 h 176213"/>
                  <a:gd name="connsiteX3" fmla="*/ 400050 w 400050"/>
                  <a:gd name="connsiteY3" fmla="*/ 42863 h 176213"/>
                  <a:gd name="connsiteX4" fmla="*/ 385763 w 400050"/>
                  <a:gd name="connsiteY4" fmla="*/ 119063 h 176213"/>
                  <a:gd name="connsiteX5" fmla="*/ 0 w 400050"/>
                  <a:gd name="connsiteY5" fmla="*/ 176213 h 176213"/>
                  <a:gd name="connsiteX0" fmla="*/ 0 w 400050"/>
                  <a:gd name="connsiteY0" fmla="*/ 166688 h 166688"/>
                  <a:gd name="connsiteX1" fmla="*/ 9525 w 400050"/>
                  <a:gd name="connsiteY1" fmla="*/ 121444 h 166688"/>
                  <a:gd name="connsiteX2" fmla="*/ 333375 w 400050"/>
                  <a:gd name="connsiteY2" fmla="*/ 0 h 166688"/>
                  <a:gd name="connsiteX3" fmla="*/ 400050 w 400050"/>
                  <a:gd name="connsiteY3" fmla="*/ 33338 h 166688"/>
                  <a:gd name="connsiteX4" fmla="*/ 385763 w 400050"/>
                  <a:gd name="connsiteY4" fmla="*/ 109538 h 166688"/>
                  <a:gd name="connsiteX5" fmla="*/ 0 w 400050"/>
                  <a:gd name="connsiteY5" fmla="*/ 166688 h 166688"/>
                  <a:gd name="connsiteX0" fmla="*/ 0 w 400050"/>
                  <a:gd name="connsiteY0" fmla="*/ 167360 h 167360"/>
                  <a:gd name="connsiteX1" fmla="*/ 9525 w 400050"/>
                  <a:gd name="connsiteY1" fmla="*/ 122116 h 167360"/>
                  <a:gd name="connsiteX2" fmla="*/ 333375 w 400050"/>
                  <a:gd name="connsiteY2" fmla="*/ 672 h 167360"/>
                  <a:gd name="connsiteX3" fmla="*/ 400050 w 400050"/>
                  <a:gd name="connsiteY3" fmla="*/ 34010 h 167360"/>
                  <a:gd name="connsiteX4" fmla="*/ 385763 w 400050"/>
                  <a:gd name="connsiteY4" fmla="*/ 110210 h 167360"/>
                  <a:gd name="connsiteX5" fmla="*/ 0 w 400050"/>
                  <a:gd name="connsiteY5" fmla="*/ 167360 h 167360"/>
                  <a:gd name="connsiteX0" fmla="*/ 0 w 400050"/>
                  <a:gd name="connsiteY0" fmla="*/ 167360 h 167360"/>
                  <a:gd name="connsiteX1" fmla="*/ 9525 w 400050"/>
                  <a:gd name="connsiteY1" fmla="*/ 122116 h 167360"/>
                  <a:gd name="connsiteX2" fmla="*/ 333375 w 400050"/>
                  <a:gd name="connsiteY2" fmla="*/ 672 h 167360"/>
                  <a:gd name="connsiteX3" fmla="*/ 400050 w 400050"/>
                  <a:gd name="connsiteY3" fmla="*/ 34010 h 167360"/>
                  <a:gd name="connsiteX4" fmla="*/ 385763 w 400050"/>
                  <a:gd name="connsiteY4" fmla="*/ 110210 h 167360"/>
                  <a:gd name="connsiteX5" fmla="*/ 0 w 400050"/>
                  <a:gd name="connsiteY5" fmla="*/ 167360 h 167360"/>
                  <a:gd name="connsiteX0" fmla="*/ 0 w 400050"/>
                  <a:gd name="connsiteY0" fmla="*/ 167360 h 167360"/>
                  <a:gd name="connsiteX1" fmla="*/ 9525 w 400050"/>
                  <a:gd name="connsiteY1" fmla="*/ 122116 h 167360"/>
                  <a:gd name="connsiteX2" fmla="*/ 333375 w 400050"/>
                  <a:gd name="connsiteY2" fmla="*/ 672 h 167360"/>
                  <a:gd name="connsiteX3" fmla="*/ 400050 w 400050"/>
                  <a:gd name="connsiteY3" fmla="*/ 34010 h 167360"/>
                  <a:gd name="connsiteX4" fmla="*/ 385763 w 400050"/>
                  <a:gd name="connsiteY4" fmla="*/ 110210 h 167360"/>
                  <a:gd name="connsiteX5" fmla="*/ 0 w 400050"/>
                  <a:gd name="connsiteY5" fmla="*/ 167360 h 167360"/>
                  <a:gd name="connsiteX0" fmla="*/ 0 w 400050"/>
                  <a:gd name="connsiteY0" fmla="*/ 167360 h 167360"/>
                  <a:gd name="connsiteX1" fmla="*/ 9525 w 400050"/>
                  <a:gd name="connsiteY1" fmla="*/ 122116 h 167360"/>
                  <a:gd name="connsiteX2" fmla="*/ 333375 w 400050"/>
                  <a:gd name="connsiteY2" fmla="*/ 672 h 167360"/>
                  <a:gd name="connsiteX3" fmla="*/ 400050 w 400050"/>
                  <a:gd name="connsiteY3" fmla="*/ 34010 h 167360"/>
                  <a:gd name="connsiteX4" fmla="*/ 385763 w 400050"/>
                  <a:gd name="connsiteY4" fmla="*/ 110210 h 167360"/>
                  <a:gd name="connsiteX5" fmla="*/ 0 w 400050"/>
                  <a:gd name="connsiteY5" fmla="*/ 167360 h 167360"/>
                  <a:gd name="connsiteX0" fmla="*/ 0 w 400050"/>
                  <a:gd name="connsiteY0" fmla="*/ 167360 h 167360"/>
                  <a:gd name="connsiteX1" fmla="*/ 9525 w 400050"/>
                  <a:gd name="connsiteY1" fmla="*/ 122116 h 167360"/>
                  <a:gd name="connsiteX2" fmla="*/ 333375 w 400050"/>
                  <a:gd name="connsiteY2" fmla="*/ 672 h 167360"/>
                  <a:gd name="connsiteX3" fmla="*/ 400050 w 400050"/>
                  <a:gd name="connsiteY3" fmla="*/ 34010 h 167360"/>
                  <a:gd name="connsiteX4" fmla="*/ 385763 w 400050"/>
                  <a:gd name="connsiteY4" fmla="*/ 110210 h 167360"/>
                  <a:gd name="connsiteX5" fmla="*/ 0 w 400050"/>
                  <a:gd name="connsiteY5" fmla="*/ 167360 h 1673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00050" h="167360">
                    <a:moveTo>
                      <a:pt x="0" y="167360"/>
                    </a:moveTo>
                    <a:lnTo>
                      <a:pt x="9525" y="122116"/>
                    </a:lnTo>
                    <a:cubicBezTo>
                      <a:pt x="98425" y="7022"/>
                      <a:pt x="277812" y="-3297"/>
                      <a:pt x="333375" y="672"/>
                    </a:cubicBezTo>
                    <a:cubicBezTo>
                      <a:pt x="365125" y="2260"/>
                      <a:pt x="394493" y="15753"/>
                      <a:pt x="400050" y="34010"/>
                    </a:cubicBezTo>
                    <a:lnTo>
                      <a:pt x="385763" y="110210"/>
                    </a:lnTo>
                    <a:cubicBezTo>
                      <a:pt x="288131" y="110210"/>
                      <a:pt x="130969" y="119735"/>
                      <a:pt x="0" y="167360"/>
                    </a:cubicBezTo>
                    <a:close/>
                  </a:path>
                </a:pathLst>
              </a:custGeom>
              <a:grpFill/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1"/>
              </a:p>
            </p:txBody>
          </p:sp>
        </p:grpSp>
        <p:sp>
          <p:nvSpPr>
            <p:cNvPr id="62" name="TextBox 86">
              <a:extLst>
                <a:ext uri="{FF2B5EF4-FFF2-40B4-BE49-F238E27FC236}">
                  <a16:creationId xmlns:a16="http://schemas.microsoft.com/office/drawing/2014/main" xmlns="" id="{858CAB16-79D3-40E6-B360-193B5CFF3A9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80440" y="3416874"/>
              <a:ext cx="1069524" cy="923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5400" b="1">
                  <a:solidFill>
                    <a:srgbClr val="C00000"/>
                  </a:solidFill>
                  <a:latin typeface="Yu Gothic" panose="020B0400000000000000" pitchFamily="34" charset="-128"/>
                  <a:ea typeface="Yu Gothic" panose="020B0400000000000000" pitchFamily="34" charset="-128"/>
                </a:rPr>
                <a:t>⓶.</a:t>
              </a:r>
              <a:endParaRPr lang="en-US" sz="4800" b="1">
                <a:solidFill>
                  <a:srgbClr val="C00000"/>
                </a:solidFill>
                <a:latin typeface="Comic Sans MS" pitchFamily="66" charset="0"/>
              </a:endParaRPr>
            </a:p>
          </p:txBody>
        </p:sp>
        <p:sp>
          <p:nvSpPr>
            <p:cNvPr id="63" name="Text Box 44">
              <a:extLst>
                <a:ext uri="{FF2B5EF4-FFF2-40B4-BE49-F238E27FC236}">
                  <a16:creationId xmlns:a16="http://schemas.microsoft.com/office/drawing/2014/main" xmlns="" id="{1EBC1926-F67B-422E-9010-F21D6538ABBE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4025775" y="3632680"/>
              <a:ext cx="5171950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vi-VN" sz="3200" b="1">
                  <a:solidFill>
                    <a:srgbClr val="0000CC"/>
                  </a:solidFill>
                  <a:latin typeface="Chu Van An" panose="02020603050405020304" pitchFamily="18" charset="0"/>
                  <a:cs typeface="Chu Van An" panose="02020603050405020304" pitchFamily="18" charset="0"/>
                </a:rPr>
                <a:t>Phân dạng bài tập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4CBA0F34-FD7B-407E-895E-53D522E0B61A}"/>
              </a:ext>
            </a:extLst>
          </p:cNvPr>
          <p:cNvGrpSpPr/>
          <p:nvPr/>
        </p:nvGrpSpPr>
        <p:grpSpPr>
          <a:xfrm>
            <a:off x="3032133" y="4525963"/>
            <a:ext cx="8463053" cy="2248496"/>
            <a:chOff x="3032134" y="4525963"/>
            <a:chExt cx="7245350" cy="1924050"/>
          </a:xfrm>
        </p:grpSpPr>
        <p:sp>
          <p:nvSpPr>
            <p:cNvPr id="51" name="Freeform 82">
              <a:extLst>
                <a:ext uri="{FF2B5EF4-FFF2-40B4-BE49-F238E27FC236}">
                  <a16:creationId xmlns:a16="http://schemas.microsoft.com/office/drawing/2014/main" xmlns="" id="{BBD3DA14-C893-4985-9897-66CFAD83D338}"/>
                </a:ext>
              </a:extLst>
            </p:cNvPr>
            <p:cNvSpPr/>
            <p:nvPr/>
          </p:nvSpPr>
          <p:spPr>
            <a:xfrm>
              <a:off x="3032134" y="4813300"/>
              <a:ext cx="7207250" cy="1636713"/>
            </a:xfrm>
            <a:custGeom>
              <a:avLst/>
              <a:gdLst>
                <a:gd name="connsiteX0" fmla="*/ 0 w 5074920"/>
                <a:gd name="connsiteY0" fmla="*/ 30480 h 1645920"/>
                <a:gd name="connsiteX1" fmla="*/ 0 w 5074920"/>
                <a:gd name="connsiteY1" fmla="*/ 1645920 h 1645920"/>
                <a:gd name="connsiteX2" fmla="*/ 4663440 w 5074920"/>
                <a:gd name="connsiteY2" fmla="*/ 1645920 h 1645920"/>
                <a:gd name="connsiteX3" fmla="*/ 5074920 w 5074920"/>
                <a:gd name="connsiteY3" fmla="*/ 1554480 h 1645920"/>
                <a:gd name="connsiteX4" fmla="*/ 5074920 w 5074920"/>
                <a:gd name="connsiteY4" fmla="*/ 0 h 1645920"/>
                <a:gd name="connsiteX5" fmla="*/ 0 w 5074920"/>
                <a:gd name="connsiteY5" fmla="*/ 30480 h 1645920"/>
                <a:gd name="connsiteX0" fmla="*/ 0 w 5079682"/>
                <a:gd name="connsiteY0" fmla="*/ 6668 h 1622108"/>
                <a:gd name="connsiteX1" fmla="*/ 0 w 5079682"/>
                <a:gd name="connsiteY1" fmla="*/ 1622108 h 1622108"/>
                <a:gd name="connsiteX2" fmla="*/ 4663440 w 5079682"/>
                <a:gd name="connsiteY2" fmla="*/ 1622108 h 1622108"/>
                <a:gd name="connsiteX3" fmla="*/ 5074920 w 5079682"/>
                <a:gd name="connsiteY3" fmla="*/ 1530668 h 1622108"/>
                <a:gd name="connsiteX4" fmla="*/ 5079682 w 5079682"/>
                <a:gd name="connsiteY4" fmla="*/ 0 h 1622108"/>
                <a:gd name="connsiteX5" fmla="*/ 0 w 5079682"/>
                <a:gd name="connsiteY5" fmla="*/ 6668 h 1622108"/>
                <a:gd name="connsiteX0" fmla="*/ 0 w 5075131"/>
                <a:gd name="connsiteY0" fmla="*/ 20955 h 1636395"/>
                <a:gd name="connsiteX1" fmla="*/ 0 w 5075131"/>
                <a:gd name="connsiteY1" fmla="*/ 1636395 h 1636395"/>
                <a:gd name="connsiteX2" fmla="*/ 4663440 w 5075131"/>
                <a:gd name="connsiteY2" fmla="*/ 1636395 h 1636395"/>
                <a:gd name="connsiteX3" fmla="*/ 5074920 w 5075131"/>
                <a:gd name="connsiteY3" fmla="*/ 1544955 h 1636395"/>
                <a:gd name="connsiteX4" fmla="*/ 5070157 w 5075131"/>
                <a:gd name="connsiteY4" fmla="*/ 0 h 1636395"/>
                <a:gd name="connsiteX5" fmla="*/ 0 w 5075131"/>
                <a:gd name="connsiteY5" fmla="*/ 20955 h 1636395"/>
                <a:gd name="connsiteX0" fmla="*/ 0 w 5075022"/>
                <a:gd name="connsiteY0" fmla="*/ 6667 h 1622107"/>
                <a:gd name="connsiteX1" fmla="*/ 0 w 5075022"/>
                <a:gd name="connsiteY1" fmla="*/ 1622107 h 1622107"/>
                <a:gd name="connsiteX2" fmla="*/ 4663440 w 5075022"/>
                <a:gd name="connsiteY2" fmla="*/ 1622107 h 1622107"/>
                <a:gd name="connsiteX3" fmla="*/ 5074920 w 5075022"/>
                <a:gd name="connsiteY3" fmla="*/ 1530667 h 1622107"/>
                <a:gd name="connsiteX4" fmla="*/ 5060632 w 5075022"/>
                <a:gd name="connsiteY4" fmla="*/ 0 h 1622107"/>
                <a:gd name="connsiteX5" fmla="*/ 0 w 5075022"/>
                <a:gd name="connsiteY5" fmla="*/ 6667 h 1622107"/>
                <a:gd name="connsiteX0" fmla="*/ 0 w 5075001"/>
                <a:gd name="connsiteY0" fmla="*/ 20955 h 1636395"/>
                <a:gd name="connsiteX1" fmla="*/ 0 w 5075001"/>
                <a:gd name="connsiteY1" fmla="*/ 1636395 h 1636395"/>
                <a:gd name="connsiteX2" fmla="*/ 4663440 w 5075001"/>
                <a:gd name="connsiteY2" fmla="*/ 1636395 h 1636395"/>
                <a:gd name="connsiteX3" fmla="*/ 5074920 w 5075001"/>
                <a:gd name="connsiteY3" fmla="*/ 1544955 h 1636395"/>
                <a:gd name="connsiteX4" fmla="*/ 5055870 w 5075001"/>
                <a:gd name="connsiteY4" fmla="*/ 0 h 1636395"/>
                <a:gd name="connsiteX5" fmla="*/ 0 w 5075001"/>
                <a:gd name="connsiteY5" fmla="*/ 20955 h 1636395"/>
                <a:gd name="connsiteX0" fmla="*/ 0 w 5075001"/>
                <a:gd name="connsiteY0" fmla="*/ 20955 h 1636395"/>
                <a:gd name="connsiteX1" fmla="*/ 0 w 5075001"/>
                <a:gd name="connsiteY1" fmla="*/ 1636395 h 1636395"/>
                <a:gd name="connsiteX2" fmla="*/ 4663440 w 5075001"/>
                <a:gd name="connsiteY2" fmla="*/ 1636395 h 1636395"/>
                <a:gd name="connsiteX3" fmla="*/ 5074920 w 5075001"/>
                <a:gd name="connsiteY3" fmla="*/ 1544955 h 1636395"/>
                <a:gd name="connsiteX4" fmla="*/ 5055870 w 5075001"/>
                <a:gd name="connsiteY4" fmla="*/ 0 h 1636395"/>
                <a:gd name="connsiteX5" fmla="*/ 0 w 5075001"/>
                <a:gd name="connsiteY5" fmla="*/ 20955 h 1636395"/>
                <a:gd name="connsiteX0" fmla="*/ 0 w 5075001"/>
                <a:gd name="connsiteY0" fmla="*/ 20955 h 1636395"/>
                <a:gd name="connsiteX1" fmla="*/ 0 w 5075001"/>
                <a:gd name="connsiteY1" fmla="*/ 1636395 h 1636395"/>
                <a:gd name="connsiteX2" fmla="*/ 4663440 w 5075001"/>
                <a:gd name="connsiteY2" fmla="*/ 1636395 h 1636395"/>
                <a:gd name="connsiteX3" fmla="*/ 5074920 w 5075001"/>
                <a:gd name="connsiteY3" fmla="*/ 1544955 h 1636395"/>
                <a:gd name="connsiteX4" fmla="*/ 5055870 w 5075001"/>
                <a:gd name="connsiteY4" fmla="*/ 0 h 1636395"/>
                <a:gd name="connsiteX5" fmla="*/ 0 w 5075001"/>
                <a:gd name="connsiteY5" fmla="*/ 20955 h 1636395"/>
                <a:gd name="connsiteX0" fmla="*/ 0 w 5094014"/>
                <a:gd name="connsiteY0" fmla="*/ 20955 h 1636395"/>
                <a:gd name="connsiteX1" fmla="*/ 0 w 5094014"/>
                <a:gd name="connsiteY1" fmla="*/ 1636395 h 1636395"/>
                <a:gd name="connsiteX2" fmla="*/ 4663440 w 5094014"/>
                <a:gd name="connsiteY2" fmla="*/ 1636395 h 1636395"/>
                <a:gd name="connsiteX3" fmla="*/ 5093970 w 5094014"/>
                <a:gd name="connsiteY3" fmla="*/ 1525905 h 1636395"/>
                <a:gd name="connsiteX4" fmla="*/ 5055870 w 5094014"/>
                <a:gd name="connsiteY4" fmla="*/ 0 h 1636395"/>
                <a:gd name="connsiteX5" fmla="*/ 0 w 5094014"/>
                <a:gd name="connsiteY5" fmla="*/ 20955 h 16363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094014" h="1636395">
                  <a:moveTo>
                    <a:pt x="0" y="20955"/>
                  </a:moveTo>
                  <a:lnTo>
                    <a:pt x="0" y="1636395"/>
                  </a:lnTo>
                  <a:lnTo>
                    <a:pt x="4663440" y="1636395"/>
                  </a:lnTo>
                  <a:cubicBezTo>
                    <a:pt x="4905375" y="1634490"/>
                    <a:pt x="5047298" y="1575435"/>
                    <a:pt x="5093970" y="1525905"/>
                  </a:cubicBezTo>
                  <a:cubicBezTo>
                    <a:pt x="5095557" y="1015682"/>
                    <a:pt x="5054283" y="510223"/>
                    <a:pt x="5055870" y="0"/>
                  </a:cubicBezTo>
                  <a:lnTo>
                    <a:pt x="0" y="20955"/>
                  </a:lnTo>
                  <a:close/>
                </a:path>
              </a:pathLst>
            </a:custGeom>
            <a:solidFill>
              <a:srgbClr val="FFFFCC"/>
            </a:solidFill>
            <a:ln w="3175">
              <a:solidFill>
                <a:srgbClr val="00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351"/>
            </a:p>
          </p:txBody>
        </p:sp>
        <p:grpSp>
          <p:nvGrpSpPr>
            <p:cNvPr id="52" name="Group 83">
              <a:extLst>
                <a:ext uri="{FF2B5EF4-FFF2-40B4-BE49-F238E27FC236}">
                  <a16:creationId xmlns:a16="http://schemas.microsoft.com/office/drawing/2014/main" xmlns="" id="{3A090C61-9299-488A-89B9-99D714ABEF3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880609" y="4525963"/>
              <a:ext cx="396875" cy="1814512"/>
              <a:chOff x="4476750" y="1056604"/>
              <a:chExt cx="661988" cy="1815184"/>
            </a:xfrm>
            <a:solidFill>
              <a:srgbClr val="92D050"/>
            </a:solidFill>
          </p:grpSpPr>
          <p:sp>
            <p:nvSpPr>
              <p:cNvPr id="53" name="Freeform 84">
                <a:extLst>
                  <a:ext uri="{FF2B5EF4-FFF2-40B4-BE49-F238E27FC236}">
                    <a16:creationId xmlns:a16="http://schemas.microsoft.com/office/drawing/2014/main" xmlns="" id="{3DD02D2F-8D59-4DBC-850E-585F6B267DA9}"/>
                  </a:ext>
                </a:extLst>
              </p:cNvPr>
              <p:cNvSpPr/>
              <p:nvPr/>
            </p:nvSpPr>
            <p:spPr>
              <a:xfrm>
                <a:off x="4476750" y="1166182"/>
                <a:ext cx="661988" cy="1705606"/>
              </a:xfrm>
              <a:custGeom>
                <a:avLst/>
                <a:gdLst>
                  <a:gd name="connsiteX0" fmla="*/ 604838 w 661988"/>
                  <a:gd name="connsiteY0" fmla="*/ 1704975 h 1704975"/>
                  <a:gd name="connsiteX1" fmla="*/ 42863 w 661988"/>
                  <a:gd name="connsiteY1" fmla="*/ 1514475 h 1704975"/>
                  <a:gd name="connsiteX2" fmla="*/ 0 w 661988"/>
                  <a:gd name="connsiteY2" fmla="*/ 166687 h 1704975"/>
                  <a:gd name="connsiteX3" fmla="*/ 614363 w 661988"/>
                  <a:gd name="connsiteY3" fmla="*/ 0 h 1704975"/>
                  <a:gd name="connsiteX4" fmla="*/ 661988 w 661988"/>
                  <a:gd name="connsiteY4" fmla="*/ 95250 h 1704975"/>
                  <a:gd name="connsiteX5" fmla="*/ 604838 w 661988"/>
                  <a:gd name="connsiteY5" fmla="*/ 1704975 h 1704975"/>
                  <a:gd name="connsiteX0" fmla="*/ 604838 w 661988"/>
                  <a:gd name="connsiteY0" fmla="*/ 1704975 h 1704975"/>
                  <a:gd name="connsiteX1" fmla="*/ 42863 w 661988"/>
                  <a:gd name="connsiteY1" fmla="*/ 1514475 h 1704975"/>
                  <a:gd name="connsiteX2" fmla="*/ 0 w 661988"/>
                  <a:gd name="connsiteY2" fmla="*/ 166687 h 1704975"/>
                  <a:gd name="connsiteX3" fmla="*/ 614363 w 661988"/>
                  <a:gd name="connsiteY3" fmla="*/ 0 h 1704975"/>
                  <a:gd name="connsiteX4" fmla="*/ 661988 w 661988"/>
                  <a:gd name="connsiteY4" fmla="*/ 95250 h 1704975"/>
                  <a:gd name="connsiteX5" fmla="*/ 604838 w 661988"/>
                  <a:gd name="connsiteY5" fmla="*/ 1704975 h 1704975"/>
                  <a:gd name="connsiteX0" fmla="*/ 604838 w 661988"/>
                  <a:gd name="connsiteY0" fmla="*/ 1706055 h 1706055"/>
                  <a:gd name="connsiteX1" fmla="*/ 42863 w 661988"/>
                  <a:gd name="connsiteY1" fmla="*/ 1515555 h 1706055"/>
                  <a:gd name="connsiteX2" fmla="*/ 0 w 661988"/>
                  <a:gd name="connsiteY2" fmla="*/ 167767 h 1706055"/>
                  <a:gd name="connsiteX3" fmla="*/ 614363 w 661988"/>
                  <a:gd name="connsiteY3" fmla="*/ 1080 h 1706055"/>
                  <a:gd name="connsiteX4" fmla="*/ 661988 w 661988"/>
                  <a:gd name="connsiteY4" fmla="*/ 96330 h 1706055"/>
                  <a:gd name="connsiteX5" fmla="*/ 604838 w 661988"/>
                  <a:gd name="connsiteY5" fmla="*/ 1706055 h 1706055"/>
                  <a:gd name="connsiteX0" fmla="*/ 604838 w 661988"/>
                  <a:gd name="connsiteY0" fmla="*/ 1706055 h 1706055"/>
                  <a:gd name="connsiteX1" fmla="*/ 42863 w 661988"/>
                  <a:gd name="connsiteY1" fmla="*/ 1515555 h 1706055"/>
                  <a:gd name="connsiteX2" fmla="*/ 0 w 661988"/>
                  <a:gd name="connsiteY2" fmla="*/ 167767 h 1706055"/>
                  <a:gd name="connsiteX3" fmla="*/ 614363 w 661988"/>
                  <a:gd name="connsiteY3" fmla="*/ 1080 h 1706055"/>
                  <a:gd name="connsiteX4" fmla="*/ 661988 w 661988"/>
                  <a:gd name="connsiteY4" fmla="*/ 96330 h 1706055"/>
                  <a:gd name="connsiteX5" fmla="*/ 604838 w 661988"/>
                  <a:gd name="connsiteY5" fmla="*/ 1706055 h 1706055"/>
                  <a:gd name="connsiteX0" fmla="*/ 604838 w 661988"/>
                  <a:gd name="connsiteY0" fmla="*/ 1706055 h 1706055"/>
                  <a:gd name="connsiteX1" fmla="*/ 42863 w 661988"/>
                  <a:gd name="connsiteY1" fmla="*/ 1515555 h 1706055"/>
                  <a:gd name="connsiteX2" fmla="*/ 0 w 661988"/>
                  <a:gd name="connsiteY2" fmla="*/ 167767 h 1706055"/>
                  <a:gd name="connsiteX3" fmla="*/ 614363 w 661988"/>
                  <a:gd name="connsiteY3" fmla="*/ 1080 h 1706055"/>
                  <a:gd name="connsiteX4" fmla="*/ 661988 w 661988"/>
                  <a:gd name="connsiteY4" fmla="*/ 96330 h 1706055"/>
                  <a:gd name="connsiteX5" fmla="*/ 604838 w 661988"/>
                  <a:gd name="connsiteY5" fmla="*/ 1706055 h 1706055"/>
                  <a:gd name="connsiteX0" fmla="*/ 604838 w 661988"/>
                  <a:gd name="connsiteY0" fmla="*/ 1706055 h 1706055"/>
                  <a:gd name="connsiteX1" fmla="*/ 42863 w 661988"/>
                  <a:gd name="connsiteY1" fmla="*/ 1515555 h 1706055"/>
                  <a:gd name="connsiteX2" fmla="*/ 0 w 661988"/>
                  <a:gd name="connsiteY2" fmla="*/ 167767 h 1706055"/>
                  <a:gd name="connsiteX3" fmla="*/ 614363 w 661988"/>
                  <a:gd name="connsiteY3" fmla="*/ 1080 h 1706055"/>
                  <a:gd name="connsiteX4" fmla="*/ 661988 w 661988"/>
                  <a:gd name="connsiteY4" fmla="*/ 96330 h 1706055"/>
                  <a:gd name="connsiteX5" fmla="*/ 604838 w 661988"/>
                  <a:gd name="connsiteY5" fmla="*/ 1706055 h 17060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61988" h="1706055">
                    <a:moveTo>
                      <a:pt x="604838" y="1706055"/>
                    </a:moveTo>
                    <a:cubicBezTo>
                      <a:pt x="446088" y="1699705"/>
                      <a:pt x="196850" y="1693355"/>
                      <a:pt x="42863" y="1515555"/>
                    </a:cubicBezTo>
                    <a:lnTo>
                      <a:pt x="0" y="167767"/>
                    </a:lnTo>
                    <a:cubicBezTo>
                      <a:pt x="104776" y="12193"/>
                      <a:pt x="442912" y="-5270"/>
                      <a:pt x="614363" y="1080"/>
                    </a:cubicBezTo>
                    <a:cubicBezTo>
                      <a:pt x="687388" y="4255"/>
                      <a:pt x="646113" y="64580"/>
                      <a:pt x="661988" y="96330"/>
                    </a:cubicBezTo>
                    <a:lnTo>
                      <a:pt x="604838" y="1706055"/>
                    </a:lnTo>
                    <a:close/>
                  </a:path>
                </a:pathLst>
              </a:custGeom>
              <a:solidFill>
                <a:srgbClr val="FFFFCC"/>
              </a:solidFill>
              <a:ln w="3175"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1"/>
              </a:p>
            </p:txBody>
          </p:sp>
          <p:sp>
            <p:nvSpPr>
              <p:cNvPr id="54" name="Freeform 85">
                <a:extLst>
                  <a:ext uri="{FF2B5EF4-FFF2-40B4-BE49-F238E27FC236}">
                    <a16:creationId xmlns:a16="http://schemas.microsoft.com/office/drawing/2014/main" xmlns="" id="{C3F7D536-864C-469F-90B9-13149ED5B2D8}"/>
                  </a:ext>
                </a:extLst>
              </p:cNvPr>
              <p:cNvSpPr/>
              <p:nvPr/>
            </p:nvSpPr>
            <p:spPr>
              <a:xfrm>
                <a:off x="4648868" y="1056604"/>
                <a:ext cx="399840" cy="166749"/>
              </a:xfrm>
              <a:custGeom>
                <a:avLst/>
                <a:gdLst>
                  <a:gd name="connsiteX0" fmla="*/ 0 w 400050"/>
                  <a:gd name="connsiteY0" fmla="*/ 176213 h 176213"/>
                  <a:gd name="connsiteX1" fmla="*/ 0 w 400050"/>
                  <a:gd name="connsiteY1" fmla="*/ 119063 h 176213"/>
                  <a:gd name="connsiteX2" fmla="*/ 333375 w 400050"/>
                  <a:gd name="connsiteY2" fmla="*/ 0 h 176213"/>
                  <a:gd name="connsiteX3" fmla="*/ 400050 w 400050"/>
                  <a:gd name="connsiteY3" fmla="*/ 42863 h 176213"/>
                  <a:gd name="connsiteX4" fmla="*/ 385763 w 400050"/>
                  <a:gd name="connsiteY4" fmla="*/ 119063 h 176213"/>
                  <a:gd name="connsiteX5" fmla="*/ 0 w 400050"/>
                  <a:gd name="connsiteY5" fmla="*/ 176213 h 176213"/>
                  <a:gd name="connsiteX0" fmla="*/ 0 w 400050"/>
                  <a:gd name="connsiteY0" fmla="*/ 176213 h 176213"/>
                  <a:gd name="connsiteX1" fmla="*/ 9525 w 400050"/>
                  <a:gd name="connsiteY1" fmla="*/ 130969 h 176213"/>
                  <a:gd name="connsiteX2" fmla="*/ 333375 w 400050"/>
                  <a:gd name="connsiteY2" fmla="*/ 0 h 176213"/>
                  <a:gd name="connsiteX3" fmla="*/ 400050 w 400050"/>
                  <a:gd name="connsiteY3" fmla="*/ 42863 h 176213"/>
                  <a:gd name="connsiteX4" fmla="*/ 385763 w 400050"/>
                  <a:gd name="connsiteY4" fmla="*/ 119063 h 176213"/>
                  <a:gd name="connsiteX5" fmla="*/ 0 w 400050"/>
                  <a:gd name="connsiteY5" fmla="*/ 176213 h 176213"/>
                  <a:gd name="connsiteX0" fmla="*/ 0 w 400050"/>
                  <a:gd name="connsiteY0" fmla="*/ 176213 h 176213"/>
                  <a:gd name="connsiteX1" fmla="*/ 9525 w 400050"/>
                  <a:gd name="connsiteY1" fmla="*/ 130969 h 176213"/>
                  <a:gd name="connsiteX2" fmla="*/ 333375 w 400050"/>
                  <a:gd name="connsiteY2" fmla="*/ 0 h 176213"/>
                  <a:gd name="connsiteX3" fmla="*/ 400050 w 400050"/>
                  <a:gd name="connsiteY3" fmla="*/ 42863 h 176213"/>
                  <a:gd name="connsiteX4" fmla="*/ 385763 w 400050"/>
                  <a:gd name="connsiteY4" fmla="*/ 119063 h 176213"/>
                  <a:gd name="connsiteX5" fmla="*/ 0 w 400050"/>
                  <a:gd name="connsiteY5" fmla="*/ 176213 h 176213"/>
                  <a:gd name="connsiteX0" fmla="*/ 0 w 400050"/>
                  <a:gd name="connsiteY0" fmla="*/ 166688 h 166688"/>
                  <a:gd name="connsiteX1" fmla="*/ 9525 w 400050"/>
                  <a:gd name="connsiteY1" fmla="*/ 121444 h 166688"/>
                  <a:gd name="connsiteX2" fmla="*/ 333375 w 400050"/>
                  <a:gd name="connsiteY2" fmla="*/ 0 h 166688"/>
                  <a:gd name="connsiteX3" fmla="*/ 400050 w 400050"/>
                  <a:gd name="connsiteY3" fmla="*/ 33338 h 166688"/>
                  <a:gd name="connsiteX4" fmla="*/ 385763 w 400050"/>
                  <a:gd name="connsiteY4" fmla="*/ 109538 h 166688"/>
                  <a:gd name="connsiteX5" fmla="*/ 0 w 400050"/>
                  <a:gd name="connsiteY5" fmla="*/ 166688 h 166688"/>
                  <a:gd name="connsiteX0" fmla="*/ 0 w 400050"/>
                  <a:gd name="connsiteY0" fmla="*/ 167360 h 167360"/>
                  <a:gd name="connsiteX1" fmla="*/ 9525 w 400050"/>
                  <a:gd name="connsiteY1" fmla="*/ 122116 h 167360"/>
                  <a:gd name="connsiteX2" fmla="*/ 333375 w 400050"/>
                  <a:gd name="connsiteY2" fmla="*/ 672 h 167360"/>
                  <a:gd name="connsiteX3" fmla="*/ 400050 w 400050"/>
                  <a:gd name="connsiteY3" fmla="*/ 34010 h 167360"/>
                  <a:gd name="connsiteX4" fmla="*/ 385763 w 400050"/>
                  <a:gd name="connsiteY4" fmla="*/ 110210 h 167360"/>
                  <a:gd name="connsiteX5" fmla="*/ 0 w 400050"/>
                  <a:gd name="connsiteY5" fmla="*/ 167360 h 167360"/>
                  <a:gd name="connsiteX0" fmla="*/ 0 w 400050"/>
                  <a:gd name="connsiteY0" fmla="*/ 167360 h 167360"/>
                  <a:gd name="connsiteX1" fmla="*/ 9525 w 400050"/>
                  <a:gd name="connsiteY1" fmla="*/ 122116 h 167360"/>
                  <a:gd name="connsiteX2" fmla="*/ 333375 w 400050"/>
                  <a:gd name="connsiteY2" fmla="*/ 672 h 167360"/>
                  <a:gd name="connsiteX3" fmla="*/ 400050 w 400050"/>
                  <a:gd name="connsiteY3" fmla="*/ 34010 h 167360"/>
                  <a:gd name="connsiteX4" fmla="*/ 385763 w 400050"/>
                  <a:gd name="connsiteY4" fmla="*/ 110210 h 167360"/>
                  <a:gd name="connsiteX5" fmla="*/ 0 w 400050"/>
                  <a:gd name="connsiteY5" fmla="*/ 167360 h 167360"/>
                  <a:gd name="connsiteX0" fmla="*/ 0 w 400050"/>
                  <a:gd name="connsiteY0" fmla="*/ 167360 h 167360"/>
                  <a:gd name="connsiteX1" fmla="*/ 9525 w 400050"/>
                  <a:gd name="connsiteY1" fmla="*/ 122116 h 167360"/>
                  <a:gd name="connsiteX2" fmla="*/ 333375 w 400050"/>
                  <a:gd name="connsiteY2" fmla="*/ 672 h 167360"/>
                  <a:gd name="connsiteX3" fmla="*/ 400050 w 400050"/>
                  <a:gd name="connsiteY3" fmla="*/ 34010 h 167360"/>
                  <a:gd name="connsiteX4" fmla="*/ 385763 w 400050"/>
                  <a:gd name="connsiteY4" fmla="*/ 110210 h 167360"/>
                  <a:gd name="connsiteX5" fmla="*/ 0 w 400050"/>
                  <a:gd name="connsiteY5" fmla="*/ 167360 h 167360"/>
                  <a:gd name="connsiteX0" fmla="*/ 0 w 400050"/>
                  <a:gd name="connsiteY0" fmla="*/ 167360 h 167360"/>
                  <a:gd name="connsiteX1" fmla="*/ 9525 w 400050"/>
                  <a:gd name="connsiteY1" fmla="*/ 122116 h 167360"/>
                  <a:gd name="connsiteX2" fmla="*/ 333375 w 400050"/>
                  <a:gd name="connsiteY2" fmla="*/ 672 h 167360"/>
                  <a:gd name="connsiteX3" fmla="*/ 400050 w 400050"/>
                  <a:gd name="connsiteY3" fmla="*/ 34010 h 167360"/>
                  <a:gd name="connsiteX4" fmla="*/ 385763 w 400050"/>
                  <a:gd name="connsiteY4" fmla="*/ 110210 h 167360"/>
                  <a:gd name="connsiteX5" fmla="*/ 0 w 400050"/>
                  <a:gd name="connsiteY5" fmla="*/ 167360 h 167360"/>
                  <a:gd name="connsiteX0" fmla="*/ 0 w 400050"/>
                  <a:gd name="connsiteY0" fmla="*/ 167360 h 167360"/>
                  <a:gd name="connsiteX1" fmla="*/ 9525 w 400050"/>
                  <a:gd name="connsiteY1" fmla="*/ 122116 h 167360"/>
                  <a:gd name="connsiteX2" fmla="*/ 333375 w 400050"/>
                  <a:gd name="connsiteY2" fmla="*/ 672 h 167360"/>
                  <a:gd name="connsiteX3" fmla="*/ 400050 w 400050"/>
                  <a:gd name="connsiteY3" fmla="*/ 34010 h 167360"/>
                  <a:gd name="connsiteX4" fmla="*/ 385763 w 400050"/>
                  <a:gd name="connsiteY4" fmla="*/ 110210 h 167360"/>
                  <a:gd name="connsiteX5" fmla="*/ 0 w 400050"/>
                  <a:gd name="connsiteY5" fmla="*/ 167360 h 1673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00050" h="167360">
                    <a:moveTo>
                      <a:pt x="0" y="167360"/>
                    </a:moveTo>
                    <a:lnTo>
                      <a:pt x="9525" y="122116"/>
                    </a:lnTo>
                    <a:cubicBezTo>
                      <a:pt x="98425" y="7022"/>
                      <a:pt x="277812" y="-3297"/>
                      <a:pt x="333375" y="672"/>
                    </a:cubicBezTo>
                    <a:cubicBezTo>
                      <a:pt x="365125" y="2260"/>
                      <a:pt x="394493" y="15753"/>
                      <a:pt x="400050" y="34010"/>
                    </a:cubicBezTo>
                    <a:lnTo>
                      <a:pt x="385763" y="110210"/>
                    </a:lnTo>
                    <a:cubicBezTo>
                      <a:pt x="288131" y="110210"/>
                      <a:pt x="130969" y="119735"/>
                      <a:pt x="0" y="167360"/>
                    </a:cubicBezTo>
                    <a:close/>
                  </a:path>
                </a:pathLst>
              </a:custGeom>
              <a:solidFill>
                <a:srgbClr val="FFFFCC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1"/>
              </a:p>
            </p:txBody>
          </p:sp>
        </p:grpSp>
        <p:sp>
          <p:nvSpPr>
            <p:cNvPr id="64" name="TextBox 86">
              <a:extLst>
                <a:ext uri="{FF2B5EF4-FFF2-40B4-BE49-F238E27FC236}">
                  <a16:creationId xmlns:a16="http://schemas.microsoft.com/office/drawing/2014/main" xmlns="" id="{4FEF2E6A-63C3-417D-908D-395B2B21485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63363" y="5253404"/>
              <a:ext cx="1069524" cy="923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5400" b="1">
                  <a:solidFill>
                    <a:srgbClr val="C00000"/>
                  </a:solidFill>
                  <a:latin typeface="Yu Gothic" panose="020B0400000000000000" pitchFamily="34" charset="-128"/>
                  <a:ea typeface="Yu Gothic" panose="020B0400000000000000" pitchFamily="34" charset="-128"/>
                </a:rPr>
                <a:t>⓷.</a:t>
              </a:r>
              <a:endParaRPr lang="en-US" sz="4800" b="1">
                <a:solidFill>
                  <a:srgbClr val="C00000"/>
                </a:solidFill>
                <a:latin typeface="Comic Sans MS" pitchFamily="66" charset="0"/>
              </a:endParaRPr>
            </a:p>
          </p:txBody>
        </p:sp>
        <p:sp>
          <p:nvSpPr>
            <p:cNvPr id="65" name="Text Box 44">
              <a:extLst>
                <a:ext uri="{FF2B5EF4-FFF2-40B4-BE49-F238E27FC236}">
                  <a16:creationId xmlns:a16="http://schemas.microsoft.com/office/drawing/2014/main" xmlns="" id="{AFA8D580-C0E3-414C-9FE0-ABD79551DC97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4185325" y="5487987"/>
              <a:ext cx="5171953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vi-VN" sz="3200" b="1">
                  <a:solidFill>
                    <a:srgbClr val="0000CC"/>
                  </a:solidFill>
                  <a:latin typeface="Chu Van An" panose="02020603050405020304" pitchFamily="18" charset="0"/>
                  <a:cs typeface="Chu Van An" panose="02020603050405020304" pitchFamily="18" charset="0"/>
                </a:rPr>
                <a:t>Bài tập minh họa</a:t>
              </a:r>
            </a:p>
          </p:txBody>
        </p:sp>
      </p:grp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xmlns="" id="{4F931564-88EE-4C86-AC1F-F700643256C0}"/>
              </a:ext>
            </a:extLst>
          </p:cNvPr>
          <p:cNvCxnSpPr>
            <a:cxnSpLocks/>
          </p:cNvCxnSpPr>
          <p:nvPr/>
        </p:nvCxnSpPr>
        <p:spPr>
          <a:xfrm>
            <a:off x="2267991" y="3416875"/>
            <a:ext cx="716519" cy="47454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xmlns="" id="{827FD7EF-346F-4AE9-BC85-4F872C9CE0EF}"/>
              </a:ext>
            </a:extLst>
          </p:cNvPr>
          <p:cNvCxnSpPr>
            <a:cxnSpLocks/>
          </p:cNvCxnSpPr>
          <p:nvPr/>
        </p:nvCxnSpPr>
        <p:spPr>
          <a:xfrm>
            <a:off x="2282807" y="3441129"/>
            <a:ext cx="733175" cy="232199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xmlns="" id="{65B3E98E-DE5D-4878-8E0A-9CF680EE407F}"/>
              </a:ext>
            </a:extLst>
          </p:cNvPr>
          <p:cNvCxnSpPr>
            <a:cxnSpLocks/>
          </p:cNvCxnSpPr>
          <p:nvPr/>
        </p:nvCxnSpPr>
        <p:spPr>
          <a:xfrm flipV="1">
            <a:off x="2282809" y="2111029"/>
            <a:ext cx="730921" cy="133009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635090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75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75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CA91DD8-A731-469A-BB09-5E7BA9C6C8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1773" y="6745185"/>
            <a:ext cx="3903108" cy="7917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BECD3442-55B7-44D2-8B0C-A48AFFBF41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7574" y="6597297"/>
            <a:ext cx="2775439" cy="295777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8CCF46B5-7D20-415B-98D6-CFFB006B8506}"/>
              </a:ext>
            </a:extLst>
          </p:cNvPr>
          <p:cNvGrpSpPr/>
          <p:nvPr/>
        </p:nvGrpSpPr>
        <p:grpSpPr>
          <a:xfrm>
            <a:off x="3111340" y="75940"/>
            <a:ext cx="738457" cy="685800"/>
            <a:chOff x="1995645" y="1654893"/>
            <a:chExt cx="738457" cy="685800"/>
          </a:xfrm>
        </p:grpSpPr>
        <p:sp>
          <p:nvSpPr>
            <p:cNvPr id="16" name="AutoShape 43">
              <a:extLst>
                <a:ext uri="{FF2B5EF4-FFF2-40B4-BE49-F238E27FC236}">
                  <a16:creationId xmlns:a16="http://schemas.microsoft.com/office/drawing/2014/main" xmlns="" id="{EC2DAE92-0740-455C-998C-06ED1994E71D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995645" y="1654893"/>
              <a:ext cx="738457" cy="685800"/>
            </a:xfrm>
            <a:prstGeom prst="diamond">
              <a:avLst/>
            </a:prstGeom>
            <a:solidFill>
              <a:srgbClr val="FF0000"/>
            </a:solidFill>
            <a:ln w="25400" algn="ctr">
              <a:solidFill>
                <a:schemeClr val="bg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3200">
                <a:latin typeface="Chu Van An" panose="02020603050405020304" pitchFamily="18" charset="0"/>
                <a:cs typeface="Chu Van An" panose="02020603050405020304" pitchFamily="18" charset="0"/>
              </a:endParaRPr>
            </a:p>
          </p:txBody>
        </p:sp>
        <p:sp>
          <p:nvSpPr>
            <p:cNvPr id="17" name="Text Box 45">
              <a:extLst>
                <a:ext uri="{FF2B5EF4-FFF2-40B4-BE49-F238E27FC236}">
                  <a16:creationId xmlns:a16="http://schemas.microsoft.com/office/drawing/2014/main" xmlns="" id="{B73BB27B-82AA-46BA-B313-9BBC4936D223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2067356" y="1730836"/>
              <a:ext cx="595035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vi-VN" sz="3200" b="1">
                  <a:solidFill>
                    <a:srgbClr val="FFFF00"/>
                  </a:solidFill>
                  <a:latin typeface="Yu Gothic" panose="020B0400000000000000" pitchFamily="34" charset="-128"/>
                  <a:ea typeface="Yu Gothic" panose="020B0400000000000000" pitchFamily="34" charset="-128"/>
                  <a:cs typeface="Chu Van An" panose="02020603050405020304" pitchFamily="18" charset="0"/>
                </a:rPr>
                <a:t>⓷</a:t>
              </a:r>
              <a:endParaRPr lang="en-US" altLang="vi-VN" sz="3200" b="1">
                <a:solidFill>
                  <a:srgbClr val="FFFF00"/>
                </a:solidFill>
                <a:latin typeface="Chu Van An" panose="02020603050405020304" pitchFamily="18" charset="0"/>
                <a:cs typeface="Chu Van An" panose="02020603050405020304" pitchFamily="18" charset="0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0C4A8818-A8C6-40B2-93FC-502248369014}"/>
              </a:ext>
            </a:extLst>
          </p:cNvPr>
          <p:cNvGrpSpPr/>
          <p:nvPr/>
        </p:nvGrpSpPr>
        <p:grpSpPr>
          <a:xfrm>
            <a:off x="-1372803" y="2046835"/>
            <a:ext cx="9144003" cy="5329684"/>
            <a:chOff x="-1059316" y="1014150"/>
            <a:chExt cx="9144002" cy="5329684"/>
          </a:xfrm>
        </p:grpSpPr>
        <p:pic>
          <p:nvPicPr>
            <p:cNvPr id="20" name="Picture 345" descr="shadow_1_m">
              <a:extLst>
                <a:ext uri="{FF2B5EF4-FFF2-40B4-BE49-F238E27FC236}">
                  <a16:creationId xmlns:a16="http://schemas.microsoft.com/office/drawing/2014/main" xmlns="" id="{E4140265-4281-4518-8FC8-899425A5D0E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/>
            <a:srcRect r="61411"/>
            <a:stretch>
              <a:fillRect/>
            </a:stretch>
          </p:blipFill>
          <p:spPr bwMode="gray">
            <a:xfrm flipH="1">
              <a:off x="419251" y="1014150"/>
              <a:ext cx="67637" cy="53296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" name="Picture 345" descr="shadow_1_m">
              <a:extLst>
                <a:ext uri="{FF2B5EF4-FFF2-40B4-BE49-F238E27FC236}">
                  <a16:creationId xmlns:a16="http://schemas.microsoft.com/office/drawing/2014/main" xmlns="" id="{9DFFB59F-41F6-40E0-93B9-B0DF75A1541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/>
            <a:srcRect r="61411"/>
            <a:stretch>
              <a:fillRect/>
            </a:stretch>
          </p:blipFill>
          <p:spPr bwMode="gray">
            <a:xfrm rot="16200000" flipH="1">
              <a:off x="3489825" y="1078573"/>
              <a:ext cx="45719" cy="91440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4" name="Hexagon 26">
            <a:extLst>
              <a:ext uri="{FF2B5EF4-FFF2-40B4-BE49-F238E27FC236}">
                <a16:creationId xmlns:a16="http://schemas.microsoft.com/office/drawing/2014/main" xmlns="" id="{F8C658E0-2FBF-41D6-899E-A9FB2E7EC7FC}"/>
              </a:ext>
            </a:extLst>
          </p:cNvPr>
          <p:cNvSpPr/>
          <p:nvPr/>
        </p:nvSpPr>
        <p:spPr bwMode="auto">
          <a:xfrm>
            <a:off x="3921507" y="123655"/>
            <a:ext cx="5446567" cy="685800"/>
          </a:xfrm>
          <a:prstGeom prst="hexagon">
            <a:avLst>
              <a:gd name="adj" fmla="val 31838"/>
              <a:gd name="vf" fmla="val 115470"/>
            </a:avLst>
          </a:prstGeom>
          <a:solidFill>
            <a:srgbClr val="FFFF99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/>
          <a:lstStyle/>
          <a:p>
            <a:pPr algn="ctr"/>
            <a:r>
              <a:rPr lang="en-US" altLang="vi-VN" sz="3200" b="1">
                <a:solidFill>
                  <a:srgbClr val="0000CC"/>
                </a:solidFill>
                <a:latin typeface="Chu Van An" panose="02020603050405020304" pitchFamily="18" charset="0"/>
                <a:cs typeface="Chu Van An" panose="02020603050405020304" pitchFamily="18" charset="0"/>
              </a:rPr>
              <a:t>Bài tập minh họa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Content Placeholder 2">
                <a:extLst>
                  <a:ext uri="{FF2B5EF4-FFF2-40B4-BE49-F238E27FC236}">
                    <a16:creationId xmlns:a16="http://schemas.microsoft.com/office/drawing/2014/main" xmlns="" id="{1CB4C6FF-9D2A-4DB8-995D-95E7EA1CCA0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20012" y="1002047"/>
                <a:ext cx="11951976" cy="2098909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rgbClr val="0000CC"/>
                </a:solidFill>
                <a:prstDash val="sysDash"/>
              </a:ln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vi-VN" b="1" u="sng">
                    <a:solidFill>
                      <a:srgbClr val="0000CC"/>
                    </a:solidFill>
                  </a:rPr>
                  <a:t>Câu </a:t>
                </a:r>
                <a:r>
                  <a:rPr lang="en-US" b="1" u="sng">
                    <a:solidFill>
                      <a:srgbClr val="0000CC"/>
                    </a:solidFill>
                  </a:rPr>
                  <a:t>2</a:t>
                </a:r>
                <a:r>
                  <a:rPr lang="vi-VN" b="1">
                    <a:solidFill>
                      <a:srgbClr val="0000CC"/>
                    </a:solidFill>
                  </a:rPr>
                  <a:t>:</a:t>
                </a:r>
                <a:r>
                  <a:rPr lang="en-US" b="1">
                    <a:solidFill>
                      <a:srgbClr val="0000CC"/>
                    </a:solidFill>
                  </a:rPr>
                  <a:t> </a:t>
                </a:r>
                <a:r>
                  <a:rPr lang="pt-BR" dirty="0"/>
                  <a:t>Bất phương trình: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pt-BR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pt-BR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e>
                      <m:sup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pt-BR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pt-BR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pt-BR" i="1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 lang="pt-BR" i="1">
                        <a:latin typeface="Cambria Math" panose="02040503050406030204" pitchFamily="18" charset="0"/>
                      </a:rPr>
                      <m:t>&gt;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pt-BR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pt-BR" i="1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pt-BR" dirty="0"/>
                  <a:t> có tập nghiệm là </a:t>
                </a:r>
                <a:endParaRPr lang="en-US" i="1" dirty="0"/>
              </a:p>
              <a:p>
                <a14:m>
                  <m:oMath xmlns:m="http://schemas.openxmlformats.org/officeDocument/2006/math">
                    <m:r>
                      <a:rPr lang="pt-BR" i="1">
                        <a:latin typeface="Cambria Math" panose="02040503050406030204" pitchFamily="18" charset="0"/>
                      </a:rPr>
                      <m:t>𝑆</m:t>
                    </m:r>
                    <m:r>
                      <a:rPr lang="pt-BR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pt-BR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pt-BR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pt-BR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</m:oMath>
                </a14:m>
                <a:r>
                  <a:rPr lang="pt-BR" dirty="0"/>
                  <a:t>. Khi đó giá trị của </a:t>
                </a:r>
                <a14:m>
                  <m:oMath xmlns:m="http://schemas.openxmlformats.org/officeDocument/2006/math">
                    <m:r>
                      <a:rPr lang="pt-BR" i="1">
                        <a:latin typeface="Cambria Math" panose="02040503050406030204" pitchFamily="18" charset="0"/>
                      </a:rPr>
                      <m:t>𝑎</m:t>
                    </m:r>
                    <m:r>
                      <m:rPr>
                        <m:nor/>
                      </m:rPr>
                      <a:rPr lang="pt-BR"/>
                      <m:t> </m:t>
                    </m:r>
                    <m:r>
                      <m:rPr>
                        <m:nor/>
                      </m:rPr>
                      <a:rPr lang="en-US"/>
                      <m:t>−</m:t>
                    </m:r>
                    <m:r>
                      <m:rPr>
                        <m:nor/>
                      </m:rPr>
                      <a:rPr lang="pt-BR"/>
                      <m:t> </m:t>
                    </m:r>
                    <m:r>
                      <a:rPr lang="pt-BR" i="1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pt-BR" dirty="0"/>
                  <a:t> </a:t>
                </a:r>
                <a:endParaRPr lang="en-US" dirty="0"/>
              </a:p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fr-FR" b="1">
                        <a:solidFill>
                          <a:srgbClr val="0000CC"/>
                        </a:solidFill>
                        <a:latin typeface="Yu Gothic" panose="020B0400000000000000" pitchFamily="34" charset="-128"/>
                        <a:ea typeface="Yu Gothic" panose="020B0400000000000000" pitchFamily="34" charset="-128"/>
                      </a:rPr>
                      <m:t>Ⓐ</m:t>
                    </m:r>
                    <m:r>
                      <a:rPr lang="en-US" b="1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Yu Gothic" panose="020B0400000000000000" pitchFamily="34" charset="-128"/>
                      </a:rPr>
                      <m:t>. 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b="1" dirty="0"/>
                  <a:t>	</a:t>
                </a:r>
                <a:r>
                  <a:rPr lang="en-US" b="1"/>
                  <a:t>	</a:t>
                </a:r>
                <a:r>
                  <a:rPr lang="fr-FR" b="1">
                    <a:solidFill>
                      <a:srgbClr val="0000CC"/>
                    </a:solidFill>
                    <a:latin typeface="Yu Gothic" panose="020B0400000000000000" pitchFamily="34" charset="-128"/>
                    <a:ea typeface="Yu Gothic" panose="020B0400000000000000" pitchFamily="34" charset="-128"/>
                  </a:rPr>
                  <a:t> Ⓑ</a:t>
                </a:r>
                <a:r>
                  <a:rPr lang="en-US" b="1"/>
                  <a:t>.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b="1" dirty="0"/>
                  <a:t>		</a:t>
                </a:r>
                <a:r>
                  <a:rPr lang="en-US" b="1"/>
                  <a:t>	</a:t>
                </a:r>
                <a:r>
                  <a:rPr lang="fr-FR" b="1">
                    <a:solidFill>
                      <a:srgbClr val="0000CC"/>
                    </a:solidFill>
                    <a:latin typeface="Yu Gothic" panose="020B0400000000000000" pitchFamily="34" charset="-128"/>
                    <a:ea typeface="Yu Gothic" panose="020B0400000000000000" pitchFamily="34" charset="-128"/>
                  </a:rPr>
                  <a:t> Ⓒ</a:t>
                </a:r>
                <a:r>
                  <a:rPr lang="en-US" b="1"/>
                  <a:t>.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b="1" dirty="0"/>
                  <a:t>		</a:t>
                </a:r>
                <a:r>
                  <a:rPr lang="en-US" b="1"/>
                  <a:t>	</a:t>
                </a:r>
                <a:r>
                  <a:rPr lang="fr-FR" b="1">
                    <a:solidFill>
                      <a:srgbClr val="0000CC"/>
                    </a:solidFill>
                    <a:latin typeface="Yu Gothic" panose="020B0400000000000000" pitchFamily="34" charset="-128"/>
                    <a:ea typeface="Yu Gothic" panose="020B0400000000000000" pitchFamily="34" charset="-128"/>
                  </a:rPr>
                  <a:t> Ⓓ</a:t>
                </a:r>
                <a:r>
                  <a:rPr lang="en-US" b="1"/>
                  <a:t>.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𝟒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  <a:p>
                <a:pPr marL="629920" indent="-629920" algn="just">
                  <a:lnSpc>
                    <a:spcPct val="115000"/>
                  </a:lnSpc>
                  <a:spcBef>
                    <a:spcPts val="600"/>
                  </a:spcBef>
                  <a:spcAft>
                    <a:spcPts val="0"/>
                  </a:spcAft>
                  <a:tabLst>
                    <a:tab pos="629920" algn="l"/>
                  </a:tabLst>
                </a:pPr>
                <a:r>
                  <a:rPr lang="en-US" b="1">
                    <a:solidFill>
                      <a:srgbClr val="0000CC"/>
                    </a:solidFill>
                    <a:latin typeface="Chu Van An" panose="02020603050405020304"/>
                    <a:ea typeface="Times New Roman" panose="02020603050405020304" pitchFamily="18" charset="0"/>
                  </a:rPr>
                  <a:t> </a:t>
                </a:r>
                <a:endParaRPr lang="en-US" dirty="0">
                  <a:solidFill>
                    <a:srgbClr val="0000CC"/>
                  </a:solidFill>
                  <a:latin typeface="Chu Van An" panose="02020603050405020304"/>
                </a:endParaRPr>
              </a:p>
            </p:txBody>
          </p:sp>
        </mc:Choice>
        <mc:Fallback xmlns="">
          <p:sp>
            <p:nvSpPr>
              <p:cNvPr id="25" name="Content Placeholder 2">
                <a:extLst>
                  <a:ext uri="{FF2B5EF4-FFF2-40B4-BE49-F238E27FC236}">
                    <a16:creationId xmlns:a16="http://schemas.microsoft.com/office/drawing/2014/main" id="{1CB4C6FF-9D2A-4DB8-995D-95E7EA1CCA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012" y="1002047"/>
                <a:ext cx="11951976" cy="2098909"/>
              </a:xfrm>
              <a:prstGeom prst="rect">
                <a:avLst/>
              </a:prstGeom>
              <a:blipFill>
                <a:blip r:embed="rId5"/>
                <a:stretch>
                  <a:fillRect l="-1274" b="-6628"/>
                </a:stretch>
              </a:blipFill>
              <a:ln>
                <a:solidFill>
                  <a:srgbClr val="0000CC"/>
                </a:solidFill>
                <a:prstDash val="sysDash"/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Content Placeholder 2">
                <a:extLst>
                  <a:ext uri="{FF2B5EF4-FFF2-40B4-BE49-F238E27FC236}">
                    <a16:creationId xmlns:a16="http://schemas.microsoft.com/office/drawing/2014/main" xmlns="" id="{BFC44F5D-5A03-429E-A3E3-CCED1EEF7D3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39583" y="3171617"/>
                <a:ext cx="6280788" cy="3686383"/>
              </a:xfrm>
              <a:prstGeom prst="rect">
                <a:avLst/>
              </a:prstGeom>
              <a:solidFill>
                <a:srgbClr val="CCFFFF"/>
              </a:solidFill>
              <a:ln>
                <a:solidFill>
                  <a:srgbClr val="0000CC"/>
                </a:solidFill>
                <a:prstDash val="sysDot"/>
              </a:ln>
            </p:spPr>
            <p:txBody>
              <a:bodyPr vert="horz" lIns="91440" tIns="45720" rIns="91440" bIns="45720" rtlCol="0">
                <a:normAutofit lnSpcReduction="10000"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b="1">
                    <a:solidFill>
                      <a:srgbClr val="0000CC"/>
                    </a:solidFill>
                    <a:sym typeface="Wingdings 2" panose="05020102010507070707" pitchFamily="18" charset="2"/>
                  </a:rPr>
                  <a:t></a:t>
                </a:r>
                <a:r>
                  <a:rPr lang="en-US" b="1">
                    <a:solidFill>
                      <a:srgbClr val="0000CC"/>
                    </a:solidFill>
                  </a:rPr>
                  <a:t>Lời giải</a:t>
                </a:r>
                <a:r>
                  <a:rPr lang="en-US" b="1">
                    <a:solidFill>
                      <a:srgbClr val="0000CC"/>
                    </a:solidFill>
                    <a:latin typeface="Cambria Math" panose="02040503050406030204" pitchFamily="18" charset="0"/>
                  </a:rPr>
                  <a:t> 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/>
                  <a:t>Ta </a:t>
                </a:r>
                <a:r>
                  <a:rPr lang="en-US" dirty="0" err="1"/>
                  <a:t>có</a:t>
                </a:r>
                <a:r>
                  <a:rPr lang="en-US" dirty="0"/>
                  <a:t>: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pt-BR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pt-BR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e>
                      <m:sup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pt-BR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pt-BR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pt-BR" i="1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 lang="pt-BR" i="1">
                        <a:latin typeface="Cambria Math" panose="02040503050406030204" pitchFamily="18" charset="0"/>
                      </a:rPr>
                      <m:t>&gt;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pt-BR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pt-BR" i="1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endParaRPr lang="en-US" i="1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dirty="0"/>
                  <a:t>          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⇔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pt-BR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pt-BR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pt-BR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pt-BR" i="1">
                        <a:latin typeface="Cambria Math" panose="02040503050406030204" pitchFamily="18" charset="0"/>
                      </a:rPr>
                      <m:t>2</m:t>
                    </m:r>
                    <m:r>
                      <a:rPr lang="pt-BR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𝑙𝑜𝑔</m:t>
                        </m:r>
                      </m:e>
                      <m:sub>
                        <m:f>
                          <m:fPr>
                            <m:ctrlPr>
                              <a:rPr lang="en-US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sub>
                    </m:sSub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pt-BR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pt-BR" i="1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endParaRPr lang="en-US" i="1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            ⇔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pt-BR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pt-BR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pt-BR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pt-BR" i="1">
                        <a:latin typeface="Cambria Math" panose="02040503050406030204" pitchFamily="18" charset="0"/>
                      </a:rPr>
                      <m:t>2</m:t>
                    </m:r>
                    <m:r>
                      <a:rPr lang="pt-BR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en-US" dirty="0">
                  <a:latin typeface="Cambria Math" panose="02040503050406030204" pitchFamily="18" charset="0"/>
                </a:endParaRP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            ⇔−</m:t>
                    </m:r>
                    <m:r>
                      <a:rPr lang="en-US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>
                        <a:latin typeface="Cambria Math" panose="02040503050406030204" pitchFamily="18" charset="0"/>
                      </a:rPr>
                      <m:t>&lt;</m:t>
                    </m:r>
                    <m:r>
                      <a:rPr lang="pt-BR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&lt;3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nl-NL" b="1" dirty="0"/>
                  <a:t>Chọn B</a:t>
                </a:r>
                <a:r>
                  <a:rPr lang="nl-NL" dirty="0"/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26" name="Content Placeholder 2">
                <a:extLst>
                  <a:ext uri="{FF2B5EF4-FFF2-40B4-BE49-F238E27FC236}">
                    <a16:creationId xmlns:a16="http://schemas.microsoft.com/office/drawing/2014/main" id="{BFC44F5D-5A03-429E-A3E3-CCED1EEF7D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583" y="3171617"/>
                <a:ext cx="6280788" cy="3686383"/>
              </a:xfrm>
              <a:prstGeom prst="rect">
                <a:avLst/>
              </a:prstGeom>
              <a:blipFill>
                <a:blip r:embed="rId6"/>
                <a:stretch>
                  <a:fillRect l="-2422" t="-4778" b="-3954"/>
                </a:stretch>
              </a:blipFill>
              <a:ln>
                <a:solidFill>
                  <a:srgbClr val="0000CC"/>
                </a:solidFill>
                <a:prstDash val="sysDot"/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Freeform 47">
            <a:extLst>
              <a:ext uri="{FF2B5EF4-FFF2-40B4-BE49-F238E27FC236}">
                <a16:creationId xmlns:a16="http://schemas.microsoft.com/office/drawing/2014/main" xmlns="" id="{6ACB5B1B-48B8-40C6-8225-17431559E32B}"/>
              </a:ext>
            </a:extLst>
          </p:cNvPr>
          <p:cNvSpPr/>
          <p:nvPr/>
        </p:nvSpPr>
        <p:spPr>
          <a:xfrm>
            <a:off x="3029008" y="2407321"/>
            <a:ext cx="451560" cy="635263"/>
          </a:xfrm>
          <a:custGeom>
            <a:avLst/>
            <a:gdLst>
              <a:gd name="connsiteX0" fmla="*/ 169069 w 397669"/>
              <a:gd name="connsiteY0" fmla="*/ 176212 h 280987"/>
              <a:gd name="connsiteX1" fmla="*/ 73819 w 397669"/>
              <a:gd name="connsiteY1" fmla="*/ 97631 h 280987"/>
              <a:gd name="connsiteX2" fmla="*/ 0 w 397669"/>
              <a:gd name="connsiteY2" fmla="*/ 169068 h 280987"/>
              <a:gd name="connsiteX3" fmla="*/ 126206 w 397669"/>
              <a:gd name="connsiteY3" fmla="*/ 280987 h 280987"/>
              <a:gd name="connsiteX4" fmla="*/ 219075 w 397669"/>
              <a:gd name="connsiteY4" fmla="*/ 273843 h 280987"/>
              <a:gd name="connsiteX5" fmla="*/ 397669 w 397669"/>
              <a:gd name="connsiteY5" fmla="*/ 35718 h 280987"/>
              <a:gd name="connsiteX6" fmla="*/ 376237 w 397669"/>
              <a:gd name="connsiteY6" fmla="*/ 0 h 280987"/>
              <a:gd name="connsiteX7" fmla="*/ 169069 w 397669"/>
              <a:gd name="connsiteY7" fmla="*/ 176212 h 280987"/>
              <a:gd name="connsiteX0" fmla="*/ 169069 w 397669"/>
              <a:gd name="connsiteY0" fmla="*/ 176212 h 289079"/>
              <a:gd name="connsiteX1" fmla="*/ 73819 w 397669"/>
              <a:gd name="connsiteY1" fmla="*/ 97631 h 289079"/>
              <a:gd name="connsiteX2" fmla="*/ 0 w 397669"/>
              <a:gd name="connsiteY2" fmla="*/ 169068 h 289079"/>
              <a:gd name="connsiteX3" fmla="*/ 126206 w 397669"/>
              <a:gd name="connsiteY3" fmla="*/ 280987 h 289079"/>
              <a:gd name="connsiteX4" fmla="*/ 219075 w 397669"/>
              <a:gd name="connsiteY4" fmla="*/ 273843 h 289079"/>
              <a:gd name="connsiteX5" fmla="*/ 397669 w 397669"/>
              <a:gd name="connsiteY5" fmla="*/ 35718 h 289079"/>
              <a:gd name="connsiteX6" fmla="*/ 376237 w 397669"/>
              <a:gd name="connsiteY6" fmla="*/ 0 h 289079"/>
              <a:gd name="connsiteX7" fmla="*/ 169069 w 397669"/>
              <a:gd name="connsiteY7" fmla="*/ 176212 h 289079"/>
              <a:gd name="connsiteX0" fmla="*/ 169069 w 397669"/>
              <a:gd name="connsiteY0" fmla="*/ 176212 h 297100"/>
              <a:gd name="connsiteX1" fmla="*/ 73819 w 397669"/>
              <a:gd name="connsiteY1" fmla="*/ 97631 h 297100"/>
              <a:gd name="connsiteX2" fmla="*/ 0 w 397669"/>
              <a:gd name="connsiteY2" fmla="*/ 169068 h 297100"/>
              <a:gd name="connsiteX3" fmla="*/ 126206 w 397669"/>
              <a:gd name="connsiteY3" fmla="*/ 280987 h 297100"/>
              <a:gd name="connsiteX4" fmla="*/ 219075 w 397669"/>
              <a:gd name="connsiteY4" fmla="*/ 273843 h 297100"/>
              <a:gd name="connsiteX5" fmla="*/ 397669 w 397669"/>
              <a:gd name="connsiteY5" fmla="*/ 35718 h 297100"/>
              <a:gd name="connsiteX6" fmla="*/ 376237 w 397669"/>
              <a:gd name="connsiteY6" fmla="*/ 0 h 297100"/>
              <a:gd name="connsiteX7" fmla="*/ 169069 w 397669"/>
              <a:gd name="connsiteY7" fmla="*/ 176212 h 297100"/>
              <a:gd name="connsiteX0" fmla="*/ 177436 w 406036"/>
              <a:gd name="connsiteY0" fmla="*/ 176212 h 297100"/>
              <a:gd name="connsiteX1" fmla="*/ 82186 w 406036"/>
              <a:gd name="connsiteY1" fmla="*/ 97631 h 297100"/>
              <a:gd name="connsiteX2" fmla="*/ 8367 w 406036"/>
              <a:gd name="connsiteY2" fmla="*/ 169068 h 297100"/>
              <a:gd name="connsiteX3" fmla="*/ 134573 w 406036"/>
              <a:gd name="connsiteY3" fmla="*/ 280987 h 297100"/>
              <a:gd name="connsiteX4" fmla="*/ 227442 w 406036"/>
              <a:gd name="connsiteY4" fmla="*/ 273843 h 297100"/>
              <a:gd name="connsiteX5" fmla="*/ 406036 w 406036"/>
              <a:gd name="connsiteY5" fmla="*/ 35718 h 297100"/>
              <a:gd name="connsiteX6" fmla="*/ 384604 w 406036"/>
              <a:gd name="connsiteY6" fmla="*/ 0 h 297100"/>
              <a:gd name="connsiteX7" fmla="*/ 177436 w 406036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25397"/>
              <a:gd name="connsiteY0" fmla="*/ 176212 h 297100"/>
              <a:gd name="connsiteX1" fmla="*/ 84721 w 425397"/>
              <a:gd name="connsiteY1" fmla="*/ 97631 h 297100"/>
              <a:gd name="connsiteX2" fmla="*/ 10902 w 425397"/>
              <a:gd name="connsiteY2" fmla="*/ 169068 h 297100"/>
              <a:gd name="connsiteX3" fmla="*/ 137108 w 425397"/>
              <a:gd name="connsiteY3" fmla="*/ 280987 h 297100"/>
              <a:gd name="connsiteX4" fmla="*/ 229977 w 425397"/>
              <a:gd name="connsiteY4" fmla="*/ 273843 h 297100"/>
              <a:gd name="connsiteX5" fmla="*/ 408571 w 425397"/>
              <a:gd name="connsiteY5" fmla="*/ 35718 h 297100"/>
              <a:gd name="connsiteX6" fmla="*/ 387139 w 425397"/>
              <a:gd name="connsiteY6" fmla="*/ 0 h 297100"/>
              <a:gd name="connsiteX7" fmla="*/ 179971 w 425397"/>
              <a:gd name="connsiteY7" fmla="*/ 176212 h 297100"/>
              <a:gd name="connsiteX0" fmla="*/ 179971 w 445220"/>
              <a:gd name="connsiteY0" fmla="*/ 184370 h 305258"/>
              <a:gd name="connsiteX1" fmla="*/ 84721 w 445220"/>
              <a:gd name="connsiteY1" fmla="*/ 105789 h 305258"/>
              <a:gd name="connsiteX2" fmla="*/ 10902 w 445220"/>
              <a:gd name="connsiteY2" fmla="*/ 177226 h 305258"/>
              <a:gd name="connsiteX3" fmla="*/ 137108 w 445220"/>
              <a:gd name="connsiteY3" fmla="*/ 289145 h 305258"/>
              <a:gd name="connsiteX4" fmla="*/ 229977 w 445220"/>
              <a:gd name="connsiteY4" fmla="*/ 282001 h 305258"/>
              <a:gd name="connsiteX5" fmla="*/ 408571 w 445220"/>
              <a:gd name="connsiteY5" fmla="*/ 43876 h 305258"/>
              <a:gd name="connsiteX6" fmla="*/ 387139 w 445220"/>
              <a:gd name="connsiteY6" fmla="*/ 8158 h 305258"/>
              <a:gd name="connsiteX7" fmla="*/ 179971 w 445220"/>
              <a:gd name="connsiteY7" fmla="*/ 184370 h 305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5220" h="305258">
                <a:moveTo>
                  <a:pt x="179971" y="184370"/>
                </a:moveTo>
                <a:lnTo>
                  <a:pt x="84721" y="105789"/>
                </a:lnTo>
                <a:cubicBezTo>
                  <a:pt x="31540" y="79595"/>
                  <a:pt x="-24023" y="115314"/>
                  <a:pt x="10902" y="177226"/>
                </a:cubicBezTo>
                <a:lnTo>
                  <a:pt x="137108" y="289145"/>
                </a:lnTo>
                <a:cubicBezTo>
                  <a:pt x="170445" y="310576"/>
                  <a:pt x="199021" y="312957"/>
                  <a:pt x="229977" y="282001"/>
                </a:cubicBezTo>
                <a:cubicBezTo>
                  <a:pt x="277602" y="197863"/>
                  <a:pt x="322846" y="108963"/>
                  <a:pt x="408571" y="43876"/>
                </a:cubicBezTo>
                <a:cubicBezTo>
                  <a:pt x="453815" y="17683"/>
                  <a:pt x="468102" y="-15654"/>
                  <a:pt x="387139" y="8158"/>
                </a:cubicBezTo>
                <a:cubicBezTo>
                  <a:pt x="287127" y="35939"/>
                  <a:pt x="234739" y="125633"/>
                  <a:pt x="179971" y="184370"/>
                </a:cubicBezTo>
                <a:close/>
              </a:path>
            </a:pathLst>
          </a:custGeom>
          <a:solidFill>
            <a:srgbClr val="FF000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ontent Placeholder 2">
                <a:extLst>
                  <a:ext uri="{FF2B5EF4-FFF2-40B4-BE49-F238E27FC236}">
                    <a16:creationId xmlns:a16="http://schemas.microsoft.com/office/drawing/2014/main" xmlns="" id="{D626E017-6492-4C2A-9843-69D96D2B1B0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448868" y="3171616"/>
                <a:ext cx="5656938" cy="3686383"/>
              </a:xfrm>
              <a:prstGeom prst="rect">
                <a:avLst/>
              </a:prstGeom>
              <a:solidFill>
                <a:srgbClr val="CCFFFF"/>
              </a:solidFill>
              <a:ln>
                <a:solidFill>
                  <a:srgbClr val="0000CC"/>
                </a:solidFill>
                <a:prstDash val="sysDot"/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0000"/>
                  </a:lnSpc>
                </a:pPr>
                <a:r>
                  <a:rPr lang="en-US" b="1">
                    <a:solidFill>
                      <a:srgbClr val="0000CC"/>
                    </a:solidFill>
                    <a:sym typeface="Wingdings 2" panose="05020102010507070707" pitchFamily="18" charset="2"/>
                  </a:rPr>
                  <a:t></a:t>
                </a:r>
                <a:r>
                  <a:rPr lang="en-US" b="1">
                    <a:solidFill>
                      <a:srgbClr val="0000CC"/>
                    </a:solidFill>
                  </a:rPr>
                  <a:t>Casio</a:t>
                </a:r>
              </a:p>
              <a:p>
                <a:pPr marL="457200" indent="-457200">
                  <a:lnSpc>
                    <a:spcPct val="100000"/>
                  </a:lnSpc>
                  <a:buFont typeface="Arial" panose="020B0604020202020204" pitchFamily="34" charset="0"/>
                  <a:buChar char="•"/>
                </a:pPr>
                <a:r>
                  <a:rPr lang="en-US"/>
                  <a:t>Table</a:t>
                </a:r>
                <a:endParaRPr lang="en-US" dirty="0"/>
              </a:p>
              <a:p>
                <a:pPr marL="457200" indent="-457200">
                  <a:lnSpc>
                    <a:spcPct val="100000"/>
                  </a:lnSpc>
                  <a:buFont typeface="Arial" panose="020B0604020202020204" pitchFamily="34" charset="0"/>
                  <a:buChar char="•"/>
                </a:pPr>
                <a:r>
                  <a:rPr lang="en-US"/>
                  <a:t>f</a:t>
                </a:r>
                <a:r>
                  <a:rPr lang="en-US" dirty="0"/>
                  <a:t>(x)=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pt-BR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pt-BR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e>
                      <m:sup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pt-BR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pt-BR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pt-BR" i="1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pt-BR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pt-BR" i="1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endParaRPr lang="en-US" dirty="0"/>
              </a:p>
              <a:p>
                <a:pPr marL="457200" indent="-457200">
                  <a:lnSpc>
                    <a:spcPct val="100000"/>
                  </a:lnSpc>
                  <a:buFont typeface="Arial" panose="020B0604020202020204" pitchFamily="34" charset="0"/>
                  <a:buChar char="•"/>
                </a:pPr>
                <a:r>
                  <a:rPr lang="en-US"/>
                  <a:t>Start -7; end  7, Step 0.5</a:t>
                </a:r>
                <a:endParaRPr lang="en-US" dirty="0"/>
              </a:p>
              <a:p>
                <a:pPr marL="457200" indent="-457200">
                  <a:lnSpc>
                    <a:spcPct val="100000"/>
                  </a:lnSpc>
                  <a:buFont typeface="Arial" panose="020B0604020202020204" pitchFamily="34" charset="0"/>
                  <a:buChar char="•"/>
                </a:pPr>
                <a:r>
                  <a:rPr lang="en-US"/>
                  <a:t>Chọn </a:t>
                </a:r>
                <a:r>
                  <a:rPr lang="en-US" dirty="0"/>
                  <a:t>B.</a:t>
                </a:r>
              </a:p>
              <a:p>
                <a:pPr>
                  <a:lnSpc>
                    <a:spcPct val="100000"/>
                  </a:lnSpc>
                </a:pPr>
                <a:endParaRPr lang="en-US" b="1" dirty="0">
                  <a:solidFill>
                    <a:srgbClr val="0000CC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4" name="Content Placeholder 2">
                <a:extLst>
                  <a:ext uri="{FF2B5EF4-FFF2-40B4-BE49-F238E27FC236}">
                    <a16:creationId xmlns:a16="http://schemas.microsoft.com/office/drawing/2014/main" id="{D626E017-6492-4C2A-9843-69D96D2B1B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8868" y="3171616"/>
                <a:ext cx="5656938" cy="3686383"/>
              </a:xfrm>
              <a:prstGeom prst="rect">
                <a:avLst/>
              </a:prstGeom>
              <a:blipFill>
                <a:blip r:embed="rId7"/>
                <a:stretch>
                  <a:fillRect l="-2688" t="-2142"/>
                </a:stretch>
              </a:blipFill>
              <a:ln>
                <a:solidFill>
                  <a:srgbClr val="0000CC"/>
                </a:solidFill>
                <a:prstDash val="sysDot"/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1353607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4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9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4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9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" grpId="0" animBg="1"/>
      <p:bldP spid="14" grpId="0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CA91DD8-A731-469A-BB09-5E7BA9C6C8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1773" y="6745185"/>
            <a:ext cx="3903108" cy="7917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BECD3442-55B7-44D2-8B0C-A48AFFBF41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7574" y="6597297"/>
            <a:ext cx="2775439" cy="295777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8CCF46B5-7D20-415B-98D6-CFFB006B8506}"/>
              </a:ext>
            </a:extLst>
          </p:cNvPr>
          <p:cNvGrpSpPr/>
          <p:nvPr/>
        </p:nvGrpSpPr>
        <p:grpSpPr>
          <a:xfrm>
            <a:off x="3159230" y="128041"/>
            <a:ext cx="738457" cy="685801"/>
            <a:chOff x="2043534" y="1706989"/>
            <a:chExt cx="738457" cy="685800"/>
          </a:xfrm>
        </p:grpSpPr>
        <p:sp>
          <p:nvSpPr>
            <p:cNvPr id="16" name="AutoShape 43">
              <a:extLst>
                <a:ext uri="{FF2B5EF4-FFF2-40B4-BE49-F238E27FC236}">
                  <a16:creationId xmlns:a16="http://schemas.microsoft.com/office/drawing/2014/main" xmlns="" id="{EC2DAE92-0740-455C-998C-06ED1994E71D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043534" y="1706989"/>
              <a:ext cx="738457" cy="685800"/>
            </a:xfrm>
            <a:prstGeom prst="diamond">
              <a:avLst/>
            </a:prstGeom>
            <a:solidFill>
              <a:srgbClr val="0000CC"/>
            </a:solidFill>
            <a:ln w="25400" algn="ctr">
              <a:solidFill>
                <a:schemeClr val="bg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3200">
                <a:latin typeface="Chu Van An" panose="02020603050405020304" pitchFamily="18" charset="0"/>
                <a:cs typeface="Chu Van An" panose="02020603050405020304" pitchFamily="18" charset="0"/>
              </a:endParaRPr>
            </a:p>
          </p:txBody>
        </p:sp>
        <p:sp>
          <p:nvSpPr>
            <p:cNvPr id="17" name="Text Box 45">
              <a:extLst>
                <a:ext uri="{FF2B5EF4-FFF2-40B4-BE49-F238E27FC236}">
                  <a16:creationId xmlns:a16="http://schemas.microsoft.com/office/drawing/2014/main" xmlns="" id="{B73BB27B-82AA-46BA-B313-9BBC4936D223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2115245" y="1793218"/>
              <a:ext cx="595035" cy="5847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vi-VN" sz="3200" b="1">
                  <a:solidFill>
                    <a:schemeClr val="bg1"/>
                  </a:solidFill>
                  <a:latin typeface="Yu Gothic" panose="020B0400000000000000" pitchFamily="34" charset="-128"/>
                  <a:ea typeface="Yu Gothic" panose="020B0400000000000000" pitchFamily="34" charset="-128"/>
                  <a:cs typeface="Chu Van An" panose="02020603050405020304" pitchFamily="18" charset="0"/>
                </a:rPr>
                <a:t>⓶</a:t>
              </a:r>
              <a:endParaRPr lang="en-US" altLang="vi-VN" sz="3200" b="1">
                <a:solidFill>
                  <a:schemeClr val="bg1"/>
                </a:solidFill>
                <a:latin typeface="Chu Van An" panose="02020603050405020304" pitchFamily="18" charset="0"/>
                <a:cs typeface="Chu Van An" panose="02020603050405020304" pitchFamily="18" charset="0"/>
              </a:endParaRPr>
            </a:p>
          </p:txBody>
        </p:sp>
      </p:grpSp>
      <p:sp>
        <p:nvSpPr>
          <p:cNvPr id="19" name="Hexagon 26">
            <a:extLst>
              <a:ext uri="{FF2B5EF4-FFF2-40B4-BE49-F238E27FC236}">
                <a16:creationId xmlns:a16="http://schemas.microsoft.com/office/drawing/2014/main" xmlns="" id="{D6C17B40-6E5F-4ADB-A3BE-07CDA82600F4}"/>
              </a:ext>
            </a:extLst>
          </p:cNvPr>
          <p:cNvSpPr/>
          <p:nvPr/>
        </p:nvSpPr>
        <p:spPr bwMode="auto">
          <a:xfrm>
            <a:off x="3897685" y="128038"/>
            <a:ext cx="5446567" cy="594351"/>
          </a:xfrm>
          <a:prstGeom prst="hexagon">
            <a:avLst>
              <a:gd name="adj" fmla="val 31838"/>
              <a:gd name="vf" fmla="val 115470"/>
            </a:avLst>
          </a:prstGeom>
          <a:solidFill>
            <a:srgbClr val="FFFF99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/>
          <a:lstStyle/>
          <a:p>
            <a:pPr algn="ctr"/>
            <a:r>
              <a:rPr lang="en-US" altLang="vi-VN" sz="3200" b="1">
                <a:solidFill>
                  <a:srgbClr val="C00000"/>
                </a:solidFill>
                <a:latin typeface="Chu Van An" panose="02020603050405020304" pitchFamily="18" charset="0"/>
                <a:cs typeface="Chu Van An" panose="02020603050405020304" pitchFamily="18" charset="0"/>
              </a:rPr>
              <a:t>Phân dạng bài tập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61F9ED2D-C56C-485E-BB13-F68F1FC6F4C6}"/>
              </a:ext>
            </a:extLst>
          </p:cNvPr>
          <p:cNvGrpSpPr/>
          <p:nvPr/>
        </p:nvGrpSpPr>
        <p:grpSpPr>
          <a:xfrm>
            <a:off x="148025" y="864371"/>
            <a:ext cx="11973484" cy="5865587"/>
            <a:chOff x="189272" y="1254219"/>
            <a:chExt cx="11973484" cy="4563206"/>
          </a:xfrm>
        </p:grpSpPr>
        <p:sp>
          <p:nvSpPr>
            <p:cNvPr id="18" name="Content Placeholder 2">
              <a:extLst>
                <a:ext uri="{FF2B5EF4-FFF2-40B4-BE49-F238E27FC236}">
                  <a16:creationId xmlns:a16="http://schemas.microsoft.com/office/drawing/2014/main" xmlns="" id="{5C607D02-F3EA-4874-B48F-93ED609CEE50}"/>
                </a:ext>
              </a:extLst>
            </p:cNvPr>
            <p:cNvSpPr txBox="1">
              <a:spLocks/>
            </p:cNvSpPr>
            <p:nvPr/>
          </p:nvSpPr>
          <p:spPr>
            <a:xfrm>
              <a:off x="189272" y="1485008"/>
              <a:ext cx="11973484" cy="4332417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0000CC"/>
              </a:solidFill>
              <a:prstDash val="sysDash"/>
            </a:ln>
          </p:spPr>
          <p:txBody>
            <a:bodyPr vert="horz" lIns="91440" tIns="45720" rIns="91440" bIns="45720" rtlCol="0">
              <a:norm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3200" kern="1200">
                  <a:solidFill>
                    <a:srgbClr val="000066"/>
                  </a:solidFill>
                  <a:latin typeface="Chu Van An" panose="02020603050405020304" pitchFamily="18" charset="0"/>
                  <a:ea typeface="+mn-ea"/>
                  <a:cs typeface="Chu Van An" panose="02020603050405020304" pitchFamily="18" charset="0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3800" kern="1200">
                  <a:solidFill>
                    <a:schemeClr val="bg1">
                      <a:lumMod val="95000"/>
                    </a:schemeClr>
                  </a:solidFill>
                  <a:latin typeface="Chu Van An" panose="02020603050405020304" pitchFamily="18" charset="0"/>
                  <a:ea typeface="+mn-ea"/>
                  <a:cs typeface="Chu Van An" panose="02020603050405020304" pitchFamily="18" charset="0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3800" kern="1200">
                  <a:solidFill>
                    <a:schemeClr val="bg1">
                      <a:lumMod val="95000"/>
                    </a:schemeClr>
                  </a:solidFill>
                  <a:latin typeface="Chu Van An" panose="02020603050405020304" pitchFamily="18" charset="0"/>
                  <a:ea typeface="+mn-ea"/>
                  <a:cs typeface="Chu Van An" panose="02020603050405020304" pitchFamily="18" charset="0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3800" kern="1200">
                  <a:solidFill>
                    <a:schemeClr val="bg1">
                      <a:lumMod val="95000"/>
                    </a:schemeClr>
                  </a:solidFill>
                  <a:latin typeface="Chu Van An" panose="02020603050405020304" pitchFamily="18" charset="0"/>
                  <a:ea typeface="+mn-ea"/>
                  <a:cs typeface="Chu Van An" panose="02020603050405020304" pitchFamily="18" charset="0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3800" kern="1200">
                  <a:solidFill>
                    <a:schemeClr val="bg1">
                      <a:lumMod val="95000"/>
                    </a:schemeClr>
                  </a:solidFill>
                  <a:latin typeface="Chu Van An" panose="02020603050405020304" pitchFamily="18" charset="0"/>
                  <a:ea typeface="+mn-ea"/>
                  <a:cs typeface="Chu Van An" panose="02020603050405020304" pitchFamily="18" charset="0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1">
                <a:sym typeface="Wingdings 2" panose="05020102010507070707" pitchFamily="18" charset="2"/>
              </a:endParaRPr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xmlns="" id="{1C5BF100-4FBE-4CB4-B6E7-1F7B5CF0B112}"/>
                </a:ext>
              </a:extLst>
            </p:cNvPr>
            <p:cNvGrpSpPr/>
            <p:nvPr/>
          </p:nvGrpSpPr>
          <p:grpSpPr>
            <a:xfrm>
              <a:off x="259763" y="1254219"/>
              <a:ext cx="11419301" cy="483492"/>
              <a:chOff x="2660156" y="2236892"/>
              <a:chExt cx="11419301" cy="483492"/>
            </a:xfrm>
          </p:grpSpPr>
          <p:sp>
            <p:nvSpPr>
              <p:cNvPr id="14" name="Hexagon 26">
                <a:extLst>
                  <a:ext uri="{FF2B5EF4-FFF2-40B4-BE49-F238E27FC236}">
                    <a16:creationId xmlns:a16="http://schemas.microsoft.com/office/drawing/2014/main" xmlns="" id="{B3E21DF9-1EE7-48EE-81BF-7969A2791AC5}"/>
                  </a:ext>
                </a:extLst>
              </p:cNvPr>
              <p:cNvSpPr/>
              <p:nvPr/>
            </p:nvSpPr>
            <p:spPr bwMode="auto">
              <a:xfrm>
                <a:off x="2660156" y="2236892"/>
                <a:ext cx="3249079" cy="473084"/>
              </a:xfrm>
              <a:prstGeom prst="hexagon">
                <a:avLst>
                  <a:gd name="adj" fmla="val 31838"/>
                  <a:gd name="vf" fmla="val 115470"/>
                </a:avLst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1"/>
                </a:solidFill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 anchor="ctr"/>
              <a:lstStyle/>
              <a:p>
                <a:pPr>
                  <a:defRPr/>
                </a:pPr>
                <a:r>
                  <a:rPr lang="en-US" sz="3733" b="1" kern="0">
                    <a:solidFill>
                      <a:srgbClr val="C00000"/>
                    </a:solidFill>
                    <a:effectLst>
                      <a:outerShdw blurRad="76200" dist="38100" dir="5400000" algn="t" rotWithShape="0">
                        <a:prstClr val="black">
                          <a:alpha val="40000"/>
                        </a:prstClr>
                      </a:outerShdw>
                    </a:effectLst>
                    <a:latin typeface="Chu Van An" panose="02020603050405020304" pitchFamily="18" charset="0"/>
                    <a:cs typeface="Chu Van An" panose="02020603050405020304" pitchFamily="18" charset="0"/>
                    <a:sym typeface="Wingdings 2" panose="05020102010507070707" pitchFamily="18" charset="2"/>
                  </a:rPr>
                  <a:t></a:t>
                </a:r>
                <a:r>
                  <a:rPr lang="en-US" sz="3733" b="1" kern="0">
                    <a:solidFill>
                      <a:srgbClr val="0000CC"/>
                    </a:solidFill>
                    <a:effectLst>
                      <a:outerShdw blurRad="76200" dist="38100" dir="5400000" algn="t" rotWithShape="0">
                        <a:prstClr val="black">
                          <a:alpha val="40000"/>
                        </a:prstClr>
                      </a:outerShdw>
                    </a:effectLst>
                    <a:latin typeface="Chu Van An" panose="02020603050405020304" pitchFamily="18" charset="0"/>
                    <a:cs typeface="Chu Van An" panose="02020603050405020304" pitchFamily="18" charset="0"/>
                    <a:sym typeface="Wingdings 2" panose="05020102010507070707" pitchFamily="18" charset="2"/>
                  </a:rPr>
                  <a:t>.</a:t>
                </a:r>
                <a:r>
                  <a:rPr lang="en-US" sz="3733" b="1" kern="0">
                    <a:solidFill>
                      <a:srgbClr val="0000CC"/>
                    </a:solidFill>
                    <a:effectLst>
                      <a:outerShdw blurRad="76200" dist="38100" dir="5400000" algn="t" rotWithShape="0">
                        <a:prstClr val="black">
                          <a:alpha val="40000"/>
                        </a:prstClr>
                      </a:outerShdw>
                    </a:effectLst>
                    <a:latin typeface="Cambria" panose="02040503050406030204" pitchFamily="18" charset="0"/>
                    <a:cs typeface="Chu Van An" panose="02020603050405020304" pitchFamily="18" charset="0"/>
                  </a:rPr>
                  <a:t>Dạng 2:</a:t>
                </a:r>
                <a:endParaRPr lang="en-US" sz="3733" b="1" kern="0" dirty="0">
                  <a:solidFill>
                    <a:srgbClr val="0000CC"/>
                  </a:solidFill>
                  <a:effectLst>
                    <a:outerShdw blurRad="762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Cambria" panose="02040503050406030204" pitchFamily="18" charset="0"/>
                  <a:cs typeface="Chu Van An" panose="02020603050405020304" pitchFamily="18" charset="0"/>
                </a:endParaRPr>
              </a:p>
            </p:txBody>
          </p:sp>
          <p:sp>
            <p:nvSpPr>
              <p:cNvPr id="15" name="Chevron 29">
                <a:extLst>
                  <a:ext uri="{FF2B5EF4-FFF2-40B4-BE49-F238E27FC236}">
                    <a16:creationId xmlns:a16="http://schemas.microsoft.com/office/drawing/2014/main" xmlns="" id="{99BFC4DC-7A33-4BEA-AAE9-33513B37C698}"/>
                  </a:ext>
                </a:extLst>
              </p:cNvPr>
              <p:cNvSpPr/>
              <p:nvPr/>
            </p:nvSpPr>
            <p:spPr bwMode="auto">
              <a:xfrm>
                <a:off x="5733421" y="2247301"/>
                <a:ext cx="8346036" cy="473083"/>
              </a:xfrm>
              <a:prstGeom prst="chevron">
                <a:avLst>
                  <a:gd name="adj" fmla="val 34040"/>
                </a:avLst>
              </a:prstGeom>
              <a:solidFill>
                <a:srgbClr val="0000CC"/>
              </a:solidFill>
              <a:ln>
                <a:solidFill>
                  <a:srgbClr val="00B0F0"/>
                </a:solidFill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 anchor="ctr"/>
              <a:lstStyle/>
              <a:p>
                <a:pPr algn="ctr">
                  <a:defRPr/>
                </a:pPr>
                <a:r>
                  <a:rPr lang="en-US" sz="3733" b="1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cs typeface="Chu Van An" panose="02020603050405020304" pitchFamily="18" charset="0"/>
                  </a:rPr>
                  <a:t>Tìm nghiệm bpt logarit c</a:t>
                </a:r>
                <a:r>
                  <a:rPr lang="vi-VN" sz="3733" b="1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cs typeface="Chu Van An" panose="02020603050405020304" pitchFamily="18" charset="0"/>
                  </a:rPr>
                  <a:t>ơ</a:t>
                </a:r>
                <a:r>
                  <a:rPr lang="en-US" sz="3733" b="1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cs typeface="Chu Van An" panose="02020603050405020304" pitchFamily="18" charset="0"/>
                  </a:rPr>
                  <a:t> bản</a:t>
                </a:r>
                <a:endParaRPr lang="en-US" sz="3733" b="1" kern="0" dirty="0">
                  <a:solidFill>
                    <a:schemeClr val="bg1">
                      <a:lumMod val="95000"/>
                    </a:schemeClr>
                  </a:solidFill>
                  <a:effectLst>
                    <a:outerShdw blurRad="762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Chu Van An" panose="02020603050405020304" pitchFamily="18" charset="0"/>
                  <a:cs typeface="Chu Van An" panose="02020603050405020304" pitchFamily="18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Content Placeholder 2">
                <a:extLst>
                  <a:ext uri="{FF2B5EF4-FFF2-40B4-BE49-F238E27FC236}">
                    <a16:creationId xmlns:a16="http://schemas.microsoft.com/office/drawing/2014/main" xmlns="" id="{2B2853A7-18F7-4ED0-A163-BA3E008E32F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48025" y="1755315"/>
                <a:ext cx="11895950" cy="4678425"/>
              </a:xfrm>
              <a:prstGeom prst="rect">
                <a:avLst/>
              </a:prstGeom>
              <a:noFill/>
              <a:ln>
                <a:noFill/>
                <a:prstDash val="sysDash"/>
              </a:ln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b="1">
                    <a:solidFill>
                      <a:srgbClr val="FF0000"/>
                    </a:solidFill>
                    <a:ea typeface="Times New Roman" panose="02020603050405020304" pitchFamily="18" charset="0"/>
                    <a:sym typeface="Wingdings 2" panose="05020102010507070707" pitchFamily="18" charset="2"/>
                  </a:rPr>
                  <a:t></a:t>
                </a:r>
                <a:r>
                  <a:rPr lang="en-US" b="1" i="1">
                    <a:solidFill>
                      <a:srgbClr val="0000CC"/>
                    </a:solidFill>
                    <a:ea typeface="Times New Roman" panose="02020603050405020304" pitchFamily="18" charset="0"/>
                    <a:sym typeface="Wingdings 2" panose="05020102010507070707" pitchFamily="18" charset="2"/>
                  </a:rPr>
                  <a:t>.</a:t>
                </a:r>
                <a:r>
                  <a:rPr lang="en-US" b="1" i="1">
                    <a:solidFill>
                      <a:srgbClr val="0000CC"/>
                    </a:solidFill>
                    <a:ea typeface="Times New Roman" panose="02020603050405020304" pitchFamily="18" charset="0"/>
                  </a:rPr>
                  <a:t>Phương pháp: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/>
                  <a:t>Xét </a:t>
                </a:r>
                <a:r>
                  <a:rPr lang="en-US" dirty="0" err="1"/>
                  <a:t>bất</a:t>
                </a:r>
                <a:r>
                  <a:rPr lang="en-US" dirty="0"/>
                  <a:t> </a:t>
                </a:r>
                <a:r>
                  <a:rPr lang="en-US" dirty="0" err="1"/>
                  <a:t>phương</a:t>
                </a:r>
                <a:r>
                  <a:rPr lang="en-US" dirty="0"/>
                  <a:t> </a:t>
                </a:r>
                <a:r>
                  <a:rPr lang="en-US" dirty="0" err="1"/>
                  <a:t>trình</a:t>
                </a:r>
                <a:r>
                  <a:rPr lang="en-US" dirty="0"/>
                  <a:t> </a:t>
                </a:r>
                <a:r>
                  <a:rPr lang="en-US" dirty="0" err="1"/>
                  <a:t>logarit</a:t>
                </a:r>
                <a:r>
                  <a:rPr lang="en-US" dirty="0"/>
                  <a:t> </a:t>
                </a:r>
                <a:r>
                  <a:rPr lang="en-US" dirty="0" err="1"/>
                  <a:t>cơ</a:t>
                </a:r>
                <a:r>
                  <a:rPr lang="en-US" dirty="0"/>
                  <a:t> </a:t>
                </a:r>
                <a:r>
                  <a:rPr lang="en-US" dirty="0" err="1"/>
                  <a:t>bản</a:t>
                </a:r>
                <a:r>
                  <a:rPr lang="en-US" dirty="0"/>
                  <a:t> </a:t>
                </a:r>
                <a:r>
                  <a:rPr lang="en-US" dirty="0" err="1"/>
                  <a:t>có</a:t>
                </a:r>
                <a:r>
                  <a:rPr lang="en-US" dirty="0"/>
                  <a:t> </a:t>
                </a:r>
                <a:r>
                  <a:rPr lang="en-US" dirty="0" err="1"/>
                  <a:t>dạng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𝑙𝑜𝑔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  <a:p>
                <a:pPr marL="401638"/>
                <a:r>
                  <a:rPr lang="en-US" b="1" dirty="0">
                    <a:sym typeface="Wingdings 2" panose="05020102010507070707" pitchFamily="18" charset="2"/>
                  </a:rPr>
                  <a:t></a:t>
                </a:r>
                <a:r>
                  <a:rPr lang="en-US" b="1" dirty="0"/>
                  <a:t>. </a:t>
                </a:r>
                <a:r>
                  <a:rPr lang="en-US" dirty="0" err="1"/>
                  <a:t>Trường</a:t>
                </a:r>
                <a:r>
                  <a:rPr lang="en-US" dirty="0"/>
                  <a:t> </a:t>
                </a:r>
                <a:r>
                  <a:rPr lang="en-US" dirty="0" err="1"/>
                  <a:t>hợp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&gt;1</m:t>
                    </m:r>
                  </m:oMath>
                </a14:m>
                <a:r>
                  <a:rPr lang="en-US" dirty="0"/>
                  <a:t>, ta </a:t>
                </a:r>
                <a:r>
                  <a:rPr lang="en-US" dirty="0" err="1"/>
                  <a:t>có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𝑙𝑜𝑔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>
                        <a:latin typeface="Cambria Math" panose="02040503050406030204" pitchFamily="18" charset="0"/>
                      </a:rPr>
                      <m:t>⇔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&gt;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  <a:p>
                <a:pPr marL="401638"/>
                <a:r>
                  <a:rPr lang="en-US" b="1" dirty="0">
                    <a:sym typeface="Wingdings 2" panose="05020102010507070707" pitchFamily="18" charset="2"/>
                  </a:rPr>
                  <a:t></a:t>
                </a:r>
                <a:r>
                  <a:rPr lang="en-US" b="1" dirty="0"/>
                  <a:t>. </a:t>
                </a:r>
                <a:r>
                  <a:rPr lang="en-US" dirty="0" err="1"/>
                  <a:t>Trường</a:t>
                </a:r>
                <a:r>
                  <a:rPr lang="en-US" dirty="0"/>
                  <a:t> </a:t>
                </a:r>
                <a:r>
                  <a:rPr lang="en-US" dirty="0" err="1"/>
                  <a:t>hợp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0&lt;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&lt;1</m:t>
                    </m:r>
                  </m:oMath>
                </a14:m>
                <a:r>
                  <a:rPr lang="en-US" dirty="0"/>
                  <a:t>, ta </a:t>
                </a:r>
                <a:r>
                  <a:rPr lang="en-US" dirty="0" err="1"/>
                  <a:t>có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𝑙𝑜𝑔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>
                        <a:latin typeface="Cambria Math" panose="02040503050406030204" pitchFamily="18" charset="0"/>
                      </a:rPr>
                      <m:t>⇔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0&lt;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&lt;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  <a:p>
                <a:pPr marL="858838" algn="just">
                  <a:spcBef>
                    <a:spcPts val="60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endParaRPr lang="en-US">
                  <a:solidFill>
                    <a:srgbClr val="002060"/>
                  </a:solidFill>
                </a:endParaRPr>
              </a:p>
              <a:p>
                <a:pPr algn="just">
                  <a:spcBef>
                    <a:spcPts val="600"/>
                  </a:spcBef>
                  <a:spcAft>
                    <a:spcPts val="600"/>
                  </a:spcAft>
                </a:pPr>
                <a:endParaRPr lang="vi-VN" dirty="0">
                  <a:solidFill>
                    <a:srgbClr val="002060"/>
                  </a:solidFill>
                </a:endParaRPr>
              </a:p>
              <a:p>
                <a:pPr algn="just">
                  <a:spcBef>
                    <a:spcPts val="600"/>
                  </a:spcBef>
                  <a:spcAft>
                    <a:spcPts val="600"/>
                  </a:spcAft>
                </a:pPr>
                <a:endParaRPr lang="en-US">
                  <a:solidFill>
                    <a:srgbClr val="002060"/>
                  </a:solidFill>
                </a:endParaRPr>
              </a:p>
              <a:p>
                <a:pPr algn="just">
                  <a:spcBef>
                    <a:spcPts val="600"/>
                  </a:spcBef>
                  <a:spcAft>
                    <a:spcPts val="600"/>
                  </a:spcAft>
                </a:pPr>
                <a:endParaRPr lang="vi-VN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3" name="Content Placeholder 2">
                <a:extLst>
                  <a:ext uri="{FF2B5EF4-FFF2-40B4-BE49-F238E27FC236}">
                    <a16:creationId xmlns:a16="http://schemas.microsoft.com/office/drawing/2014/main" id="{2B2853A7-18F7-4ED0-A163-BA3E008E32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025" y="1755315"/>
                <a:ext cx="11895950" cy="4678425"/>
              </a:xfrm>
              <a:prstGeom prst="rect">
                <a:avLst/>
              </a:prstGeom>
              <a:blipFill>
                <a:blip r:embed="rId4"/>
                <a:stretch>
                  <a:fillRect l="-1281" t="-2868"/>
                </a:stretch>
              </a:blipFill>
              <a:ln>
                <a:noFill/>
                <a:prstDash val="sysDash"/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7946612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uiExpand="1" build="p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CA91DD8-A731-469A-BB09-5E7BA9C6C8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1773" y="6745185"/>
            <a:ext cx="3903108" cy="7917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BECD3442-55B7-44D2-8B0C-A48AFFBF41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7574" y="6597297"/>
            <a:ext cx="2775439" cy="295777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8CCF46B5-7D20-415B-98D6-CFFB006B8506}"/>
              </a:ext>
            </a:extLst>
          </p:cNvPr>
          <p:cNvGrpSpPr/>
          <p:nvPr/>
        </p:nvGrpSpPr>
        <p:grpSpPr>
          <a:xfrm>
            <a:off x="3111340" y="75940"/>
            <a:ext cx="738457" cy="685800"/>
            <a:chOff x="1995645" y="1654893"/>
            <a:chExt cx="738457" cy="685800"/>
          </a:xfrm>
        </p:grpSpPr>
        <p:sp>
          <p:nvSpPr>
            <p:cNvPr id="16" name="AutoShape 43">
              <a:extLst>
                <a:ext uri="{FF2B5EF4-FFF2-40B4-BE49-F238E27FC236}">
                  <a16:creationId xmlns:a16="http://schemas.microsoft.com/office/drawing/2014/main" xmlns="" id="{EC2DAE92-0740-455C-998C-06ED1994E71D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995645" y="1654893"/>
              <a:ext cx="738457" cy="685800"/>
            </a:xfrm>
            <a:prstGeom prst="diamond">
              <a:avLst/>
            </a:prstGeom>
            <a:solidFill>
              <a:srgbClr val="FF0000"/>
            </a:solidFill>
            <a:ln w="25400" algn="ctr">
              <a:solidFill>
                <a:schemeClr val="bg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3200">
                <a:latin typeface="Chu Van An" panose="02020603050405020304" pitchFamily="18" charset="0"/>
                <a:cs typeface="Chu Van An" panose="02020603050405020304" pitchFamily="18" charset="0"/>
              </a:endParaRPr>
            </a:p>
          </p:txBody>
        </p:sp>
        <p:sp>
          <p:nvSpPr>
            <p:cNvPr id="17" name="Text Box 45">
              <a:extLst>
                <a:ext uri="{FF2B5EF4-FFF2-40B4-BE49-F238E27FC236}">
                  <a16:creationId xmlns:a16="http://schemas.microsoft.com/office/drawing/2014/main" xmlns="" id="{B73BB27B-82AA-46BA-B313-9BBC4936D223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2067356" y="1730836"/>
              <a:ext cx="595035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vi-VN" sz="3200" b="1">
                  <a:solidFill>
                    <a:srgbClr val="FFFF00"/>
                  </a:solidFill>
                  <a:latin typeface="Yu Gothic" panose="020B0400000000000000" pitchFamily="34" charset="-128"/>
                  <a:ea typeface="Yu Gothic" panose="020B0400000000000000" pitchFamily="34" charset="-128"/>
                  <a:cs typeface="Chu Van An" panose="02020603050405020304" pitchFamily="18" charset="0"/>
                </a:rPr>
                <a:t>⓷</a:t>
              </a:r>
              <a:endParaRPr lang="en-US" altLang="vi-VN" sz="3200" b="1">
                <a:solidFill>
                  <a:srgbClr val="FFFF00"/>
                </a:solidFill>
                <a:latin typeface="Chu Van An" panose="02020603050405020304" pitchFamily="18" charset="0"/>
                <a:cs typeface="Chu Van An" panose="02020603050405020304" pitchFamily="18" charset="0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0C4A8818-A8C6-40B2-93FC-502248369014}"/>
              </a:ext>
            </a:extLst>
          </p:cNvPr>
          <p:cNvGrpSpPr/>
          <p:nvPr/>
        </p:nvGrpSpPr>
        <p:grpSpPr>
          <a:xfrm>
            <a:off x="-1372803" y="2046835"/>
            <a:ext cx="9144003" cy="5329684"/>
            <a:chOff x="-1059316" y="1014150"/>
            <a:chExt cx="9144002" cy="5329684"/>
          </a:xfrm>
        </p:grpSpPr>
        <p:pic>
          <p:nvPicPr>
            <p:cNvPr id="20" name="Picture 345" descr="shadow_1_m">
              <a:extLst>
                <a:ext uri="{FF2B5EF4-FFF2-40B4-BE49-F238E27FC236}">
                  <a16:creationId xmlns:a16="http://schemas.microsoft.com/office/drawing/2014/main" xmlns="" id="{E4140265-4281-4518-8FC8-899425A5D0E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/>
            <a:srcRect r="61411"/>
            <a:stretch>
              <a:fillRect/>
            </a:stretch>
          </p:blipFill>
          <p:spPr bwMode="gray">
            <a:xfrm flipH="1">
              <a:off x="419251" y="1014150"/>
              <a:ext cx="67637" cy="53296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" name="Picture 345" descr="shadow_1_m">
              <a:extLst>
                <a:ext uri="{FF2B5EF4-FFF2-40B4-BE49-F238E27FC236}">
                  <a16:creationId xmlns:a16="http://schemas.microsoft.com/office/drawing/2014/main" xmlns="" id="{9DFFB59F-41F6-40E0-93B9-B0DF75A1541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/>
            <a:srcRect r="61411"/>
            <a:stretch>
              <a:fillRect/>
            </a:stretch>
          </p:blipFill>
          <p:spPr bwMode="gray">
            <a:xfrm rot="16200000" flipH="1">
              <a:off x="3489825" y="1078573"/>
              <a:ext cx="45719" cy="91440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4" name="Hexagon 26">
            <a:extLst>
              <a:ext uri="{FF2B5EF4-FFF2-40B4-BE49-F238E27FC236}">
                <a16:creationId xmlns:a16="http://schemas.microsoft.com/office/drawing/2014/main" xmlns="" id="{F8C658E0-2FBF-41D6-899E-A9FB2E7EC7FC}"/>
              </a:ext>
            </a:extLst>
          </p:cNvPr>
          <p:cNvSpPr/>
          <p:nvPr/>
        </p:nvSpPr>
        <p:spPr bwMode="auto">
          <a:xfrm>
            <a:off x="3921507" y="123655"/>
            <a:ext cx="5446567" cy="685800"/>
          </a:xfrm>
          <a:prstGeom prst="hexagon">
            <a:avLst>
              <a:gd name="adj" fmla="val 31838"/>
              <a:gd name="vf" fmla="val 115470"/>
            </a:avLst>
          </a:prstGeom>
          <a:solidFill>
            <a:srgbClr val="FFFF99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/>
          <a:lstStyle/>
          <a:p>
            <a:pPr algn="ctr"/>
            <a:r>
              <a:rPr lang="en-US" altLang="vi-VN" sz="3200" b="1">
                <a:solidFill>
                  <a:srgbClr val="0000CC"/>
                </a:solidFill>
                <a:latin typeface="Chu Van An" panose="02020603050405020304" pitchFamily="18" charset="0"/>
                <a:cs typeface="Chu Van An" panose="02020603050405020304" pitchFamily="18" charset="0"/>
              </a:rPr>
              <a:t>Bài tập minh họa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Content Placeholder 2">
                <a:extLst>
                  <a:ext uri="{FF2B5EF4-FFF2-40B4-BE49-F238E27FC236}">
                    <a16:creationId xmlns:a16="http://schemas.microsoft.com/office/drawing/2014/main" xmlns="" id="{1CB4C6FF-9D2A-4DB8-995D-95E7EA1CCA0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20012" y="1002047"/>
                <a:ext cx="11951976" cy="1948971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rgbClr val="0000CC"/>
                </a:solidFill>
                <a:prstDash val="sysDash"/>
              </a:ln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0000"/>
                  </a:lnSpc>
                </a:pPr>
                <a:r>
                  <a:rPr lang="vi-VN" b="1" u="sng">
                    <a:solidFill>
                      <a:srgbClr val="0000CC"/>
                    </a:solidFill>
                  </a:rPr>
                  <a:t>Câu </a:t>
                </a:r>
                <a:r>
                  <a:rPr lang="en-US" b="1" u="sng">
                    <a:solidFill>
                      <a:srgbClr val="0000CC"/>
                    </a:solidFill>
                  </a:rPr>
                  <a:t>1</a:t>
                </a:r>
                <a:r>
                  <a:rPr lang="vi-VN" b="1">
                    <a:solidFill>
                      <a:srgbClr val="0000CC"/>
                    </a:solidFill>
                  </a:rPr>
                  <a:t>:</a:t>
                </a:r>
                <a:r>
                  <a:rPr lang="en-US" dirty="0"/>
                  <a:t> Tập </a:t>
                </a:r>
                <a:r>
                  <a:rPr lang="en-US" dirty="0" err="1"/>
                  <a:t>nghiệm</a:t>
                </a:r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:r>
                  <a:rPr lang="en-US" dirty="0" err="1"/>
                  <a:t>bất</a:t>
                </a:r>
                <a:r>
                  <a:rPr lang="en-US" dirty="0"/>
                  <a:t> </a:t>
                </a:r>
                <a:r>
                  <a:rPr lang="en-US" dirty="0" err="1"/>
                  <a:t>phưong</a:t>
                </a:r>
                <a:r>
                  <a:rPr lang="en-US" dirty="0"/>
                  <a:t> </a:t>
                </a:r>
                <a:r>
                  <a:rPr lang="en-US" dirty="0" err="1"/>
                  <a:t>trình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  <m:r>
                      <a:rPr lang="en-US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 là</a:t>
                </a:r>
              </a:p>
              <a:p>
                <a:pPr>
                  <a:lnSpc>
                    <a:spcPct val="100000"/>
                  </a:lnSpc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fr-FR" b="1">
                        <a:solidFill>
                          <a:srgbClr val="0000CC"/>
                        </a:solidFill>
                        <a:latin typeface="Yu Gothic" panose="020B0400000000000000" pitchFamily="34" charset="-128"/>
                        <a:ea typeface="Yu Gothic" panose="020B0400000000000000" pitchFamily="34" charset="-128"/>
                      </a:rPr>
                      <m:t>Ⓐ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. </m:t>
                    </m:r>
                    <m:d>
                      <m:dPr>
                        <m:ctrlPr>
                          <a:rPr lang="en-US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𝟏𝟎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;+</m:t>
                        </m:r>
                        <m:r>
                          <a:rPr lang="en-US" b="1">
                            <a:latin typeface="Cambria Math" panose="02040503050406030204" pitchFamily="18" charset="0"/>
                          </a:rPr>
                          <m:t>∞</m:t>
                        </m:r>
                      </m:e>
                    </m:d>
                  </m:oMath>
                </a14:m>
                <a:r>
                  <a:rPr lang="en-US"/>
                  <a:t>.		</a:t>
                </a:r>
                <a:r>
                  <a:rPr lang="fr-FR" b="1">
                    <a:solidFill>
                      <a:srgbClr val="0000CC"/>
                    </a:solidFill>
                    <a:latin typeface="Yu Gothic" panose="020B0400000000000000" pitchFamily="34" charset="-128"/>
                    <a:ea typeface="Yu Gothic" panose="020B0400000000000000" pitchFamily="34" charset="-128"/>
                  </a:rPr>
                  <a:t> 	Ⓑ</a:t>
                </a:r>
                <a:r>
                  <a:rPr lang="en-US" b="1"/>
                  <a:t>.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;+</m:t>
                        </m:r>
                        <m:r>
                          <a:rPr lang="en-US" b="1">
                            <a:latin typeface="Cambria Math" panose="02040503050406030204" pitchFamily="18" charset="0"/>
                          </a:rPr>
                          <m:t>∞</m:t>
                        </m:r>
                      </m:e>
                    </m:d>
                  </m:oMath>
                </a14:m>
                <a:r>
                  <a:rPr lang="en-US"/>
                  <a:t>.	</a:t>
                </a:r>
                <a:r>
                  <a:rPr lang="fr-FR" b="1">
                    <a:solidFill>
                      <a:srgbClr val="0000CC"/>
                    </a:solidFill>
                    <a:latin typeface="Yu Gothic" panose="020B0400000000000000" pitchFamily="34" charset="-128"/>
                    <a:ea typeface="Yu Gothic" panose="020B0400000000000000" pitchFamily="34" charset="-128"/>
                  </a:rPr>
                  <a:t> </a:t>
                </a:r>
              </a:p>
              <a:p>
                <a:pPr>
                  <a:lnSpc>
                    <a:spcPct val="100000"/>
                  </a:lnSpc>
                </a:pPr>
                <a:r>
                  <a:rPr lang="fr-FR" b="1">
                    <a:solidFill>
                      <a:srgbClr val="0000CC"/>
                    </a:solidFill>
                    <a:latin typeface="Yu Gothic" panose="020B0400000000000000" pitchFamily="34" charset="-128"/>
                    <a:ea typeface="Yu Gothic" panose="020B0400000000000000" pitchFamily="34" charset="-128"/>
                  </a:rPr>
                  <a:t>Ⓒ</a:t>
                </a:r>
                <a:r>
                  <a:rPr lang="en-US" b="1"/>
                  <a:t>.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ctrlPr>
                          <a:rPr lang="en-US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𝟏𝟎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;+</m:t>
                        </m:r>
                        <m:r>
                          <a:rPr lang="en-US" b="1">
                            <a:latin typeface="Cambria Math" panose="02040503050406030204" pitchFamily="18" charset="0"/>
                          </a:rPr>
                          <m:t>∞</m:t>
                        </m:r>
                      </m:e>
                    </m:d>
                  </m:oMath>
                </a14:m>
                <a:r>
                  <a:rPr lang="en-US"/>
                  <a:t>.			</a:t>
                </a:r>
                <a:r>
                  <a:rPr lang="fr-FR" b="1">
                    <a:solidFill>
                      <a:srgbClr val="0000CC"/>
                    </a:solidFill>
                    <a:latin typeface="Yu Gothic" panose="020B0400000000000000" pitchFamily="34" charset="-128"/>
                    <a:ea typeface="Yu Gothic" panose="020B0400000000000000" pitchFamily="34" charset="-128"/>
                  </a:rPr>
                  <a:t> Ⓓ</a:t>
                </a:r>
                <a:r>
                  <a:rPr lang="en-US" b="1"/>
                  <a:t>.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1">
                            <a:latin typeface="Cambria Math" panose="02040503050406030204" pitchFamily="18" charset="0"/>
                          </a:rPr>
                          <m:t>∞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𝟏𝟎</m:t>
                        </m:r>
                      </m:e>
                    </m:d>
                    <m:r>
                      <a:rPr lang="en-US" b="1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  <a:p>
                <a:pPr marL="629920" indent="-629920" algn="just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tabLst>
                    <a:tab pos="629920" algn="l"/>
                  </a:tabLst>
                </a:pPr>
                <a:r>
                  <a:rPr lang="en-US" b="1">
                    <a:solidFill>
                      <a:srgbClr val="0000CC"/>
                    </a:solidFill>
                    <a:latin typeface="Chu Van An" panose="02020603050405020304"/>
                    <a:ea typeface="Times New Roman" panose="02020603050405020304" pitchFamily="18" charset="0"/>
                  </a:rPr>
                  <a:t> </a:t>
                </a:r>
                <a:endParaRPr lang="en-US" dirty="0">
                  <a:solidFill>
                    <a:srgbClr val="0000CC"/>
                  </a:solidFill>
                  <a:latin typeface="Chu Van An" panose="02020603050405020304"/>
                </a:endParaRPr>
              </a:p>
            </p:txBody>
          </p:sp>
        </mc:Choice>
        <mc:Fallback xmlns="">
          <p:sp>
            <p:nvSpPr>
              <p:cNvPr id="25" name="Content Placeholder 2">
                <a:extLst>
                  <a:ext uri="{FF2B5EF4-FFF2-40B4-BE49-F238E27FC236}">
                    <a16:creationId xmlns:a16="http://schemas.microsoft.com/office/drawing/2014/main" id="{1CB4C6FF-9D2A-4DB8-995D-95E7EA1CCA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012" y="1002047"/>
                <a:ext cx="11951976" cy="1948971"/>
              </a:xfrm>
              <a:prstGeom prst="rect">
                <a:avLst/>
              </a:prstGeom>
              <a:blipFill>
                <a:blip r:embed="rId5"/>
                <a:stretch>
                  <a:fillRect l="-1274" t="-4037" b="-3416"/>
                </a:stretch>
              </a:blipFill>
              <a:ln>
                <a:solidFill>
                  <a:srgbClr val="0000CC"/>
                </a:solidFill>
                <a:prstDash val="sysDash"/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6" name="Content Placeholder 2">
                <a:extLst>
                  <a:ext uri="{FF2B5EF4-FFF2-40B4-BE49-F238E27FC236}">
                    <a16:creationId xmlns:a16="http://schemas.microsoft.com/office/drawing/2014/main" xmlns="" id="{BFC44F5D-5A03-429E-A3E3-CCED1EEF7D3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20013" y="2990083"/>
                <a:ext cx="4942287" cy="3834273"/>
              </a:xfrm>
              <a:prstGeom prst="rect">
                <a:avLst/>
              </a:prstGeom>
              <a:solidFill>
                <a:srgbClr val="CCFFFF"/>
              </a:solidFill>
              <a:ln>
                <a:solidFill>
                  <a:srgbClr val="0000CC"/>
                </a:solidFill>
                <a:prstDash val="sysDot"/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b="1">
                    <a:solidFill>
                      <a:srgbClr val="0000CC"/>
                    </a:solidFill>
                    <a:sym typeface="Wingdings 2" panose="05020102010507070707" pitchFamily="18" charset="2"/>
                  </a:rPr>
                  <a:t></a:t>
                </a:r>
                <a:r>
                  <a:rPr lang="en-US" b="1">
                    <a:solidFill>
                      <a:srgbClr val="0000CC"/>
                    </a:solidFill>
                  </a:rPr>
                  <a:t>Lời giải</a:t>
                </a:r>
                <a:r>
                  <a:rPr lang="en-US" b="1">
                    <a:solidFill>
                      <a:srgbClr val="0000CC"/>
                    </a:solidFill>
                    <a:latin typeface="Cambria Math" panose="02040503050406030204" pitchFamily="18" charset="0"/>
                  </a:rPr>
                  <a:t> 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  <m:r>
                      <a:rPr lang="en-US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800">
                        <a:latin typeface="Cambria Math" panose="02040503050406030204" pitchFamily="18" charset="0"/>
                      </a:rPr>
                      <m:t>⇔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>
                        <a:latin typeface="Cambria Math" panose="02040503050406030204" pitchFamily="18" charset="0"/>
                      </a:rPr>
                      <m:t>≥</m:t>
                    </m:r>
                    <m:r>
                      <m:rPr>
                        <m:nor/>
                      </m:rPr>
                      <a:rPr lang="en-US" sz="2800" i="1">
                        <a:latin typeface="Cambria Math" panose="02040503050406030204" pitchFamily="18" charset="0"/>
                      </a:rPr>
                      <m:t>1</m:t>
                    </m:r>
                    <m:r>
                      <m:rPr>
                        <m:nor/>
                      </m:rPr>
                      <a:rPr lang="en-US" sz="2800" i="1" dirty="0"/>
                      <m:t>0</m:t>
                    </m:r>
                  </m:oMath>
                </a14:m>
                <a:endParaRPr lang="en-US" b="1" dirty="0">
                  <a:solidFill>
                    <a:srgbClr val="0000CC"/>
                  </a:solidFill>
                </a:endParaRP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fr-FR" b="1" dirty="0" err="1"/>
                  <a:t>Chọn</a:t>
                </a:r>
                <a:r>
                  <a:rPr lang="fr-FR" b="1" dirty="0"/>
                  <a:t> C.</a:t>
                </a:r>
              </a:p>
            </p:txBody>
          </p:sp>
        </mc:Choice>
        <mc:Fallback>
          <p:sp>
            <p:nvSpPr>
              <p:cNvPr id="26" name="Content Placeholder 2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BFC44F5D-5A03-429E-A3E3-CCED1EEF7D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013" y="2990083"/>
                <a:ext cx="4942287" cy="3834273"/>
              </a:xfrm>
              <a:prstGeom prst="rect">
                <a:avLst/>
              </a:prstGeom>
              <a:blipFill rotWithShape="1">
                <a:blip r:embed="rId6"/>
                <a:stretch>
                  <a:fillRect l="-3079" t="-3011"/>
                </a:stretch>
              </a:blipFill>
              <a:ln>
                <a:solidFill>
                  <a:srgbClr val="0000CC"/>
                </a:solidFill>
                <a:prstDash val="sysDot"/>
              </a:ln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Freeform 47">
            <a:extLst>
              <a:ext uri="{FF2B5EF4-FFF2-40B4-BE49-F238E27FC236}">
                <a16:creationId xmlns:a16="http://schemas.microsoft.com/office/drawing/2014/main" xmlns="" id="{6ACB5B1B-48B8-40C6-8225-17431559E32B}"/>
              </a:ext>
            </a:extLst>
          </p:cNvPr>
          <p:cNvSpPr/>
          <p:nvPr/>
        </p:nvSpPr>
        <p:spPr>
          <a:xfrm>
            <a:off x="187649" y="2148987"/>
            <a:ext cx="451560" cy="635263"/>
          </a:xfrm>
          <a:custGeom>
            <a:avLst/>
            <a:gdLst>
              <a:gd name="connsiteX0" fmla="*/ 169069 w 397669"/>
              <a:gd name="connsiteY0" fmla="*/ 176212 h 280987"/>
              <a:gd name="connsiteX1" fmla="*/ 73819 w 397669"/>
              <a:gd name="connsiteY1" fmla="*/ 97631 h 280987"/>
              <a:gd name="connsiteX2" fmla="*/ 0 w 397669"/>
              <a:gd name="connsiteY2" fmla="*/ 169068 h 280987"/>
              <a:gd name="connsiteX3" fmla="*/ 126206 w 397669"/>
              <a:gd name="connsiteY3" fmla="*/ 280987 h 280987"/>
              <a:gd name="connsiteX4" fmla="*/ 219075 w 397669"/>
              <a:gd name="connsiteY4" fmla="*/ 273843 h 280987"/>
              <a:gd name="connsiteX5" fmla="*/ 397669 w 397669"/>
              <a:gd name="connsiteY5" fmla="*/ 35718 h 280987"/>
              <a:gd name="connsiteX6" fmla="*/ 376237 w 397669"/>
              <a:gd name="connsiteY6" fmla="*/ 0 h 280987"/>
              <a:gd name="connsiteX7" fmla="*/ 169069 w 397669"/>
              <a:gd name="connsiteY7" fmla="*/ 176212 h 280987"/>
              <a:gd name="connsiteX0" fmla="*/ 169069 w 397669"/>
              <a:gd name="connsiteY0" fmla="*/ 176212 h 289079"/>
              <a:gd name="connsiteX1" fmla="*/ 73819 w 397669"/>
              <a:gd name="connsiteY1" fmla="*/ 97631 h 289079"/>
              <a:gd name="connsiteX2" fmla="*/ 0 w 397669"/>
              <a:gd name="connsiteY2" fmla="*/ 169068 h 289079"/>
              <a:gd name="connsiteX3" fmla="*/ 126206 w 397669"/>
              <a:gd name="connsiteY3" fmla="*/ 280987 h 289079"/>
              <a:gd name="connsiteX4" fmla="*/ 219075 w 397669"/>
              <a:gd name="connsiteY4" fmla="*/ 273843 h 289079"/>
              <a:gd name="connsiteX5" fmla="*/ 397669 w 397669"/>
              <a:gd name="connsiteY5" fmla="*/ 35718 h 289079"/>
              <a:gd name="connsiteX6" fmla="*/ 376237 w 397669"/>
              <a:gd name="connsiteY6" fmla="*/ 0 h 289079"/>
              <a:gd name="connsiteX7" fmla="*/ 169069 w 397669"/>
              <a:gd name="connsiteY7" fmla="*/ 176212 h 289079"/>
              <a:gd name="connsiteX0" fmla="*/ 169069 w 397669"/>
              <a:gd name="connsiteY0" fmla="*/ 176212 h 297100"/>
              <a:gd name="connsiteX1" fmla="*/ 73819 w 397669"/>
              <a:gd name="connsiteY1" fmla="*/ 97631 h 297100"/>
              <a:gd name="connsiteX2" fmla="*/ 0 w 397669"/>
              <a:gd name="connsiteY2" fmla="*/ 169068 h 297100"/>
              <a:gd name="connsiteX3" fmla="*/ 126206 w 397669"/>
              <a:gd name="connsiteY3" fmla="*/ 280987 h 297100"/>
              <a:gd name="connsiteX4" fmla="*/ 219075 w 397669"/>
              <a:gd name="connsiteY4" fmla="*/ 273843 h 297100"/>
              <a:gd name="connsiteX5" fmla="*/ 397669 w 397669"/>
              <a:gd name="connsiteY5" fmla="*/ 35718 h 297100"/>
              <a:gd name="connsiteX6" fmla="*/ 376237 w 397669"/>
              <a:gd name="connsiteY6" fmla="*/ 0 h 297100"/>
              <a:gd name="connsiteX7" fmla="*/ 169069 w 397669"/>
              <a:gd name="connsiteY7" fmla="*/ 176212 h 297100"/>
              <a:gd name="connsiteX0" fmla="*/ 177436 w 406036"/>
              <a:gd name="connsiteY0" fmla="*/ 176212 h 297100"/>
              <a:gd name="connsiteX1" fmla="*/ 82186 w 406036"/>
              <a:gd name="connsiteY1" fmla="*/ 97631 h 297100"/>
              <a:gd name="connsiteX2" fmla="*/ 8367 w 406036"/>
              <a:gd name="connsiteY2" fmla="*/ 169068 h 297100"/>
              <a:gd name="connsiteX3" fmla="*/ 134573 w 406036"/>
              <a:gd name="connsiteY3" fmla="*/ 280987 h 297100"/>
              <a:gd name="connsiteX4" fmla="*/ 227442 w 406036"/>
              <a:gd name="connsiteY4" fmla="*/ 273843 h 297100"/>
              <a:gd name="connsiteX5" fmla="*/ 406036 w 406036"/>
              <a:gd name="connsiteY5" fmla="*/ 35718 h 297100"/>
              <a:gd name="connsiteX6" fmla="*/ 384604 w 406036"/>
              <a:gd name="connsiteY6" fmla="*/ 0 h 297100"/>
              <a:gd name="connsiteX7" fmla="*/ 177436 w 406036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25397"/>
              <a:gd name="connsiteY0" fmla="*/ 176212 h 297100"/>
              <a:gd name="connsiteX1" fmla="*/ 84721 w 425397"/>
              <a:gd name="connsiteY1" fmla="*/ 97631 h 297100"/>
              <a:gd name="connsiteX2" fmla="*/ 10902 w 425397"/>
              <a:gd name="connsiteY2" fmla="*/ 169068 h 297100"/>
              <a:gd name="connsiteX3" fmla="*/ 137108 w 425397"/>
              <a:gd name="connsiteY3" fmla="*/ 280987 h 297100"/>
              <a:gd name="connsiteX4" fmla="*/ 229977 w 425397"/>
              <a:gd name="connsiteY4" fmla="*/ 273843 h 297100"/>
              <a:gd name="connsiteX5" fmla="*/ 408571 w 425397"/>
              <a:gd name="connsiteY5" fmla="*/ 35718 h 297100"/>
              <a:gd name="connsiteX6" fmla="*/ 387139 w 425397"/>
              <a:gd name="connsiteY6" fmla="*/ 0 h 297100"/>
              <a:gd name="connsiteX7" fmla="*/ 179971 w 425397"/>
              <a:gd name="connsiteY7" fmla="*/ 176212 h 297100"/>
              <a:gd name="connsiteX0" fmla="*/ 179971 w 445220"/>
              <a:gd name="connsiteY0" fmla="*/ 184370 h 305258"/>
              <a:gd name="connsiteX1" fmla="*/ 84721 w 445220"/>
              <a:gd name="connsiteY1" fmla="*/ 105789 h 305258"/>
              <a:gd name="connsiteX2" fmla="*/ 10902 w 445220"/>
              <a:gd name="connsiteY2" fmla="*/ 177226 h 305258"/>
              <a:gd name="connsiteX3" fmla="*/ 137108 w 445220"/>
              <a:gd name="connsiteY3" fmla="*/ 289145 h 305258"/>
              <a:gd name="connsiteX4" fmla="*/ 229977 w 445220"/>
              <a:gd name="connsiteY4" fmla="*/ 282001 h 305258"/>
              <a:gd name="connsiteX5" fmla="*/ 408571 w 445220"/>
              <a:gd name="connsiteY5" fmla="*/ 43876 h 305258"/>
              <a:gd name="connsiteX6" fmla="*/ 387139 w 445220"/>
              <a:gd name="connsiteY6" fmla="*/ 8158 h 305258"/>
              <a:gd name="connsiteX7" fmla="*/ 179971 w 445220"/>
              <a:gd name="connsiteY7" fmla="*/ 184370 h 305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5220" h="305258">
                <a:moveTo>
                  <a:pt x="179971" y="184370"/>
                </a:moveTo>
                <a:lnTo>
                  <a:pt x="84721" y="105789"/>
                </a:lnTo>
                <a:cubicBezTo>
                  <a:pt x="31540" y="79595"/>
                  <a:pt x="-24023" y="115314"/>
                  <a:pt x="10902" y="177226"/>
                </a:cubicBezTo>
                <a:lnTo>
                  <a:pt x="137108" y="289145"/>
                </a:lnTo>
                <a:cubicBezTo>
                  <a:pt x="170445" y="310576"/>
                  <a:pt x="199021" y="312957"/>
                  <a:pt x="229977" y="282001"/>
                </a:cubicBezTo>
                <a:cubicBezTo>
                  <a:pt x="277602" y="197863"/>
                  <a:pt x="322846" y="108963"/>
                  <a:pt x="408571" y="43876"/>
                </a:cubicBezTo>
                <a:cubicBezTo>
                  <a:pt x="453815" y="17683"/>
                  <a:pt x="468102" y="-15654"/>
                  <a:pt x="387139" y="8158"/>
                </a:cubicBezTo>
                <a:cubicBezTo>
                  <a:pt x="287127" y="35939"/>
                  <a:pt x="234739" y="125633"/>
                  <a:pt x="179971" y="184370"/>
                </a:cubicBezTo>
                <a:close/>
              </a:path>
            </a:pathLst>
          </a:custGeom>
          <a:solidFill>
            <a:srgbClr val="FF000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Content Placeholder 2">
                <a:extLst>
                  <a:ext uri="{FF2B5EF4-FFF2-40B4-BE49-F238E27FC236}">
                    <a16:creationId xmlns:a16="http://schemas.microsoft.com/office/drawing/2014/main" xmlns="" id="{D626E017-6492-4C2A-9843-69D96D2B1B0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076549" y="2990082"/>
                <a:ext cx="7023936" cy="3834274"/>
              </a:xfrm>
              <a:prstGeom prst="rect">
                <a:avLst/>
              </a:prstGeom>
              <a:solidFill>
                <a:srgbClr val="CCFFFF"/>
              </a:solidFill>
              <a:ln>
                <a:solidFill>
                  <a:srgbClr val="0000CC"/>
                </a:solidFill>
                <a:prstDash val="sysDot"/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b="1" dirty="0">
                    <a:solidFill>
                      <a:srgbClr val="0000CC"/>
                    </a:solidFill>
                    <a:sym typeface="Wingdings 2" panose="05020102010507070707" pitchFamily="18" charset="2"/>
                  </a:rPr>
                  <a:t></a:t>
                </a:r>
                <a:r>
                  <a:rPr lang="en-US" b="1" dirty="0">
                    <a:solidFill>
                      <a:srgbClr val="0000CC"/>
                    </a:solidFill>
                  </a:rPr>
                  <a:t>Casio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fr-FR" b="1" dirty="0" err="1"/>
                  <a:t>Bước</a:t>
                </a:r>
                <a:r>
                  <a:rPr lang="fr-FR" b="1" dirty="0"/>
                  <a:t> 1. </a:t>
                </a:r>
                <a:r>
                  <a:rPr lang="fr-FR" dirty="0" err="1"/>
                  <a:t>Nhập</a:t>
                </a:r>
                <a:r>
                  <a:rPr lang="fr-FR" dirty="0"/>
                  <a:t> </a:t>
                </a:r>
                <a:r>
                  <a:rPr lang="fr-FR" dirty="0" err="1"/>
                  <a:t>biểu</a:t>
                </a:r>
                <a:r>
                  <a:rPr lang="fr-FR" dirty="0"/>
                  <a:t> </a:t>
                </a:r>
                <a:r>
                  <a:rPr lang="fr-FR" dirty="0" err="1"/>
                  <a:t>thức</a:t>
                </a:r>
                <a14:m>
                  <m:oMath xmlns:m="http://schemas.openxmlformats.org/officeDocument/2006/math">
                    <m:r>
                      <a:rPr lang="en-US" sz="2800">
                        <a:latin typeface="Cambria Math" panose="02040503050406030204" pitchFamily="18" charset="0"/>
                      </a:rPr>
                      <m:t> </m:t>
                    </m:r>
                    <m:func>
                      <m:funcPr>
                        <m:ctrlPr>
                          <a:rPr lang="en-US" sz="2800" i="1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80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  <m:r>
                      <a:rPr lang="en-US" sz="280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fr-FR" b="1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fr-FR" b="1" dirty="0" err="1"/>
                  <a:t>Bước</a:t>
                </a:r>
                <a:r>
                  <a:rPr lang="fr-FR" b="1" dirty="0"/>
                  <a:t> 2. </a:t>
                </a:r>
                <a:r>
                  <a:rPr lang="fr-FR" dirty="0" err="1"/>
                  <a:t>Bấm</a:t>
                </a:r>
                <a:r>
                  <a:rPr lang="fr-FR" dirty="0"/>
                  <a:t> </a:t>
                </a:r>
                <a:r>
                  <a:rPr lang="fr-FR" dirty="0" err="1"/>
                  <a:t>calc</a:t>
                </a:r>
                <a:r>
                  <a:rPr lang="fr-FR" dirty="0"/>
                  <a:t> </a:t>
                </a:r>
                <a14:m>
                  <m:oMath xmlns:m="http://schemas.openxmlformats.org/officeDocument/2006/math">
                    <m:r>
                      <a:rPr lang="fr-FR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fr-FR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fr-FR" dirty="0"/>
                  <a:t>1 không thỏa</a:t>
                </a:r>
                <a14:m>
                  <m:oMath xmlns:m="http://schemas.openxmlformats.org/officeDocument/2006/math">
                    <m:r>
                      <a:rPr lang="fr-FR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fr-FR" dirty="0"/>
                  <a:t> </a:t>
                </a:r>
                <a:r>
                  <a:rPr lang="fr-FR" dirty="0" err="1"/>
                  <a:t>loại</a:t>
                </a:r>
                <a:r>
                  <a:rPr lang="fr-FR" dirty="0"/>
                  <a:t> B, D. 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fr-FR" dirty="0"/>
                  <a:t>Bấm </a:t>
                </a:r>
                <a:r>
                  <a:rPr lang="fr-FR" dirty="0" err="1"/>
                  <a:t>calc</a:t>
                </a:r>
                <a:r>
                  <a:rPr lang="fr-FR" dirty="0"/>
                  <a:t> </a:t>
                </a:r>
                <a14:m>
                  <m:oMath xmlns:m="http://schemas.openxmlformats.org/officeDocument/2006/math">
                    <m:r>
                      <a:rPr lang="fr-FR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fr-FR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fr-FR" dirty="0"/>
                  <a:t>0 thỏa</a:t>
                </a:r>
                <a14:m>
                  <m:oMath xmlns:m="http://schemas.openxmlformats.org/officeDocument/2006/math">
                    <m:r>
                      <a:rPr lang="fr-FR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fr-FR" dirty="0"/>
                  <a:t> </a:t>
                </a:r>
                <a:r>
                  <a:rPr lang="fr-FR" dirty="0" err="1"/>
                  <a:t>loại</a:t>
                </a:r>
                <a:r>
                  <a:rPr lang="fr-FR" dirty="0"/>
                  <a:t> A.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fr-FR" b="1" dirty="0" err="1"/>
                  <a:t>Chọn</a:t>
                </a:r>
                <a:r>
                  <a:rPr lang="fr-FR" b="1" dirty="0"/>
                  <a:t> C.</a:t>
                </a:r>
              </a:p>
              <a:p>
                <a:pPr>
                  <a:lnSpc>
                    <a:spcPct val="100000"/>
                  </a:lnSpc>
                </a:pPr>
                <a:endParaRPr lang="en-US" b="1" dirty="0">
                  <a:solidFill>
                    <a:srgbClr val="0000CC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14" name="Content Placeholder 2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D626E017-6492-4C2A-9843-69D96D2B1B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6549" y="2990082"/>
                <a:ext cx="7023936" cy="3834274"/>
              </a:xfrm>
              <a:prstGeom prst="rect">
                <a:avLst/>
              </a:prstGeom>
              <a:blipFill rotWithShape="1">
                <a:blip r:embed="rId7"/>
                <a:stretch>
                  <a:fillRect l="-2166" t="-3170"/>
                </a:stretch>
              </a:blipFill>
              <a:ln>
                <a:solidFill>
                  <a:srgbClr val="0000CC"/>
                </a:solidFill>
                <a:prstDash val="sysDot"/>
              </a:ln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9727308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4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" grpId="0" animBg="1"/>
      <p:bldP spid="14" grpId="0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CA91DD8-A731-469A-BB09-5E7BA9C6C8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1773" y="6745185"/>
            <a:ext cx="3903108" cy="7917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BECD3442-55B7-44D2-8B0C-A48AFFBF41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7574" y="6597297"/>
            <a:ext cx="2775439" cy="295777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8CCF46B5-7D20-415B-98D6-CFFB006B8506}"/>
              </a:ext>
            </a:extLst>
          </p:cNvPr>
          <p:cNvGrpSpPr/>
          <p:nvPr/>
        </p:nvGrpSpPr>
        <p:grpSpPr>
          <a:xfrm>
            <a:off x="3111340" y="75940"/>
            <a:ext cx="738457" cy="685800"/>
            <a:chOff x="1995645" y="1654893"/>
            <a:chExt cx="738457" cy="685800"/>
          </a:xfrm>
        </p:grpSpPr>
        <p:sp>
          <p:nvSpPr>
            <p:cNvPr id="16" name="AutoShape 43">
              <a:extLst>
                <a:ext uri="{FF2B5EF4-FFF2-40B4-BE49-F238E27FC236}">
                  <a16:creationId xmlns:a16="http://schemas.microsoft.com/office/drawing/2014/main" xmlns="" id="{EC2DAE92-0740-455C-998C-06ED1994E71D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995645" y="1654893"/>
              <a:ext cx="738457" cy="685800"/>
            </a:xfrm>
            <a:prstGeom prst="diamond">
              <a:avLst/>
            </a:prstGeom>
            <a:solidFill>
              <a:srgbClr val="FF0000"/>
            </a:solidFill>
            <a:ln w="25400" algn="ctr">
              <a:solidFill>
                <a:schemeClr val="bg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3200">
                <a:latin typeface="Chu Van An" panose="02020603050405020304" pitchFamily="18" charset="0"/>
                <a:cs typeface="Chu Van An" panose="02020603050405020304" pitchFamily="18" charset="0"/>
              </a:endParaRPr>
            </a:p>
          </p:txBody>
        </p:sp>
        <p:sp>
          <p:nvSpPr>
            <p:cNvPr id="17" name="Text Box 45">
              <a:extLst>
                <a:ext uri="{FF2B5EF4-FFF2-40B4-BE49-F238E27FC236}">
                  <a16:creationId xmlns:a16="http://schemas.microsoft.com/office/drawing/2014/main" xmlns="" id="{B73BB27B-82AA-46BA-B313-9BBC4936D223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2067356" y="1730836"/>
              <a:ext cx="595035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vi-VN" sz="3200" b="1">
                  <a:solidFill>
                    <a:srgbClr val="FFFF00"/>
                  </a:solidFill>
                  <a:latin typeface="Yu Gothic" panose="020B0400000000000000" pitchFamily="34" charset="-128"/>
                  <a:ea typeface="Yu Gothic" panose="020B0400000000000000" pitchFamily="34" charset="-128"/>
                  <a:cs typeface="Chu Van An" panose="02020603050405020304" pitchFamily="18" charset="0"/>
                </a:rPr>
                <a:t>⓷</a:t>
              </a:r>
              <a:endParaRPr lang="en-US" altLang="vi-VN" sz="3200" b="1">
                <a:solidFill>
                  <a:srgbClr val="FFFF00"/>
                </a:solidFill>
                <a:latin typeface="Chu Van An" panose="02020603050405020304" pitchFamily="18" charset="0"/>
                <a:cs typeface="Chu Van An" panose="02020603050405020304" pitchFamily="18" charset="0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0C4A8818-A8C6-40B2-93FC-502248369014}"/>
              </a:ext>
            </a:extLst>
          </p:cNvPr>
          <p:cNvGrpSpPr/>
          <p:nvPr/>
        </p:nvGrpSpPr>
        <p:grpSpPr>
          <a:xfrm>
            <a:off x="-1372803" y="2046835"/>
            <a:ext cx="9144003" cy="5329684"/>
            <a:chOff x="-1059316" y="1014150"/>
            <a:chExt cx="9144002" cy="5329684"/>
          </a:xfrm>
        </p:grpSpPr>
        <p:pic>
          <p:nvPicPr>
            <p:cNvPr id="20" name="Picture 345" descr="shadow_1_m">
              <a:extLst>
                <a:ext uri="{FF2B5EF4-FFF2-40B4-BE49-F238E27FC236}">
                  <a16:creationId xmlns:a16="http://schemas.microsoft.com/office/drawing/2014/main" xmlns="" id="{E4140265-4281-4518-8FC8-899425A5D0E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/>
            <a:srcRect r="61411"/>
            <a:stretch>
              <a:fillRect/>
            </a:stretch>
          </p:blipFill>
          <p:spPr bwMode="gray">
            <a:xfrm flipH="1">
              <a:off x="419251" y="1014150"/>
              <a:ext cx="67637" cy="53296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" name="Picture 345" descr="shadow_1_m">
              <a:extLst>
                <a:ext uri="{FF2B5EF4-FFF2-40B4-BE49-F238E27FC236}">
                  <a16:creationId xmlns:a16="http://schemas.microsoft.com/office/drawing/2014/main" xmlns="" id="{9DFFB59F-41F6-40E0-93B9-B0DF75A1541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/>
            <a:srcRect r="61411"/>
            <a:stretch>
              <a:fillRect/>
            </a:stretch>
          </p:blipFill>
          <p:spPr bwMode="gray">
            <a:xfrm rot="16200000" flipH="1">
              <a:off x="3489825" y="1078573"/>
              <a:ext cx="45719" cy="91440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4" name="Hexagon 26">
            <a:extLst>
              <a:ext uri="{FF2B5EF4-FFF2-40B4-BE49-F238E27FC236}">
                <a16:creationId xmlns:a16="http://schemas.microsoft.com/office/drawing/2014/main" xmlns="" id="{F8C658E0-2FBF-41D6-899E-A9FB2E7EC7FC}"/>
              </a:ext>
            </a:extLst>
          </p:cNvPr>
          <p:cNvSpPr/>
          <p:nvPr/>
        </p:nvSpPr>
        <p:spPr bwMode="auto">
          <a:xfrm>
            <a:off x="3921507" y="123655"/>
            <a:ext cx="5446567" cy="685800"/>
          </a:xfrm>
          <a:prstGeom prst="hexagon">
            <a:avLst>
              <a:gd name="adj" fmla="val 31838"/>
              <a:gd name="vf" fmla="val 115470"/>
            </a:avLst>
          </a:prstGeom>
          <a:solidFill>
            <a:srgbClr val="FFFF99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/>
          <a:lstStyle/>
          <a:p>
            <a:pPr algn="ctr"/>
            <a:r>
              <a:rPr lang="en-US" altLang="vi-VN" sz="3200" b="1">
                <a:solidFill>
                  <a:srgbClr val="0000CC"/>
                </a:solidFill>
                <a:latin typeface="Chu Van An" panose="02020603050405020304" pitchFamily="18" charset="0"/>
                <a:cs typeface="Chu Van An" panose="02020603050405020304" pitchFamily="18" charset="0"/>
              </a:rPr>
              <a:t>Bài tập minh họa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Content Placeholder 2">
                <a:extLst>
                  <a:ext uri="{FF2B5EF4-FFF2-40B4-BE49-F238E27FC236}">
                    <a16:creationId xmlns:a16="http://schemas.microsoft.com/office/drawing/2014/main" xmlns="" id="{1CB4C6FF-9D2A-4DB8-995D-95E7EA1CCA0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0" y="820094"/>
                <a:ext cx="12086236" cy="2303807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rgbClr val="0000CC"/>
                </a:solidFill>
                <a:prstDash val="sysDash"/>
              </a:ln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vi-VN" b="1" u="sng">
                    <a:solidFill>
                      <a:srgbClr val="0000CC"/>
                    </a:solidFill>
                  </a:rPr>
                  <a:t>Câu </a:t>
                </a:r>
                <a:r>
                  <a:rPr lang="en-US" b="1" u="sng">
                    <a:solidFill>
                      <a:srgbClr val="0000CC"/>
                    </a:solidFill>
                  </a:rPr>
                  <a:t>2</a:t>
                </a:r>
                <a:r>
                  <a:rPr lang="vi-VN" b="1">
                    <a:solidFill>
                      <a:srgbClr val="0000CC"/>
                    </a:solidFill>
                  </a:rPr>
                  <a:t>:</a:t>
                </a:r>
                <a:r>
                  <a:rPr lang="en-US" b="1">
                    <a:solidFill>
                      <a:srgbClr val="0000CC"/>
                    </a:solidFill>
                  </a:rPr>
                  <a:t> </a:t>
                </a:r>
                <a:r>
                  <a:rPr lang="en-US" dirty="0"/>
                  <a:t>Tìm </a:t>
                </a:r>
                <a:r>
                  <a:rPr lang="en-US" dirty="0" err="1"/>
                  <a:t>nghiệm</a:t>
                </a:r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:r>
                  <a:rPr lang="en-US" dirty="0" err="1"/>
                  <a:t>bất</a:t>
                </a:r>
                <a:r>
                  <a:rPr lang="en-US" dirty="0"/>
                  <a:t> </a:t>
                </a:r>
                <a:r>
                  <a:rPr lang="en-US" dirty="0" err="1"/>
                  <a:t>phương</a:t>
                </a:r>
                <a:r>
                  <a:rPr lang="en-US" dirty="0"/>
                  <a:t> </a:t>
                </a:r>
                <a:r>
                  <a:rPr lang="en-US" dirty="0" err="1"/>
                  <a:t>trình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𝑙𝑜𝑔</m:t>
                        </m:r>
                      </m:e>
                      <m:sub>
                        <m:f>
                          <m:fPr>
                            <m:ctrlPr>
                              <a:rPr lang="en-US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sub>
                    </m:sSub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−3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+2</m:t>
                        </m:r>
                      </m:e>
                    </m:d>
                    <m:r>
                      <a:rPr lang="en-US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−1.</m:t>
                    </m:r>
                  </m:oMath>
                </a14:m>
                <a:endParaRPr lang="en-US" dirty="0"/>
              </a:p>
              <a:p>
                <a:r>
                  <a:rPr lang="en-US" b="1" dirty="0"/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fr-FR" b="1">
                        <a:solidFill>
                          <a:srgbClr val="0000CC"/>
                        </a:solidFill>
                        <a:latin typeface="Yu Gothic" panose="020B0400000000000000" pitchFamily="34" charset="-128"/>
                        <a:ea typeface="Yu Gothic" panose="020B0400000000000000" pitchFamily="34" charset="-128"/>
                      </a:rPr>
                      <m:t>Ⓐ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. 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1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["/>
                        <m:ctrlPr>
                          <a:rPr lang="en-US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d>
                    <m:r>
                      <a:rPr lang="en-US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dirty="0"/>
                  <a:t>	</a:t>
                </a:r>
                <a:r>
                  <a:rPr lang="en-US"/>
                  <a:t> 			 </a:t>
                </a:r>
                <a:r>
                  <a:rPr lang="fr-FR" b="1">
                    <a:solidFill>
                      <a:srgbClr val="0000CC"/>
                    </a:solidFill>
                    <a:latin typeface="Yu Gothic" panose="020B0400000000000000" pitchFamily="34" charset="-128"/>
                    <a:ea typeface="Yu Gothic" panose="020B0400000000000000" pitchFamily="34" charset="-128"/>
                  </a:rPr>
                  <a:t>Ⓑ</a:t>
                </a:r>
                <a:r>
                  <a:rPr lang="en-US" b="1"/>
                  <a:t>.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1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ctrlPr>
                          <a:rPr lang="en-US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1">
                            <a:latin typeface="Cambria Math" panose="02040503050406030204" pitchFamily="18" charset="0"/>
                          </a:rPr>
                          <m:t>∞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  <m:r>
                      <a:rPr lang="en-US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dirty="0"/>
                  <a:t>	</a:t>
                </a:r>
              </a:p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1" i="0" smtClean="0">
                        <a:solidFill>
                          <a:srgbClr val="0000CC"/>
                        </a:solidFill>
                        <a:latin typeface="Yu Gothic" panose="020B0400000000000000" pitchFamily="34" charset="-128"/>
                        <a:ea typeface="Yu Gothic" panose="020B0400000000000000" pitchFamily="34" charset="-128"/>
                      </a:rPr>
                      <m:t> </m:t>
                    </m:r>
                    <m:r>
                      <m:rPr>
                        <m:nor/>
                      </m:rPr>
                      <a:rPr lang="fr-FR" b="1">
                        <a:solidFill>
                          <a:srgbClr val="0000CC"/>
                        </a:solidFill>
                        <a:latin typeface="Yu Gothic" panose="020B0400000000000000" pitchFamily="34" charset="-128"/>
                        <a:ea typeface="Yu Gothic" panose="020B0400000000000000" pitchFamily="34" charset="-128"/>
                      </a:rPr>
                      <m:t>Ⓒ</m:t>
                    </m:r>
                    <m:r>
                      <a:rPr lang="en-US" b="1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Yu Gothic" panose="020B0400000000000000" pitchFamily="34" charset="-128"/>
                      </a:rPr>
                      <m:t>. 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1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["/>
                        <m:ctrlPr>
                          <a:rPr lang="en-US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  <m:r>
                      <a:rPr lang="en-US" b="1">
                        <a:latin typeface="Cambria Math" panose="02040503050406030204" pitchFamily="18" charset="0"/>
                      </a:rPr>
                      <m:t>∪</m:t>
                    </m:r>
                    <m:d>
                      <m:dPr>
                        <m:endChr m:val="]"/>
                        <m:ctrlPr>
                          <a:rPr lang="en-US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</m:d>
                    <m:r>
                      <a:rPr lang="en-US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/>
                  <a:t>		 </a:t>
                </a:r>
                <a:r>
                  <a:rPr lang="fr-FR" b="1">
                    <a:solidFill>
                      <a:srgbClr val="0000CC"/>
                    </a:solidFill>
                    <a:latin typeface="Yu Gothic" panose="020B0400000000000000" pitchFamily="34" charset="-128"/>
                    <a:ea typeface="Yu Gothic" panose="020B0400000000000000" pitchFamily="34" charset="-128"/>
                  </a:rPr>
                  <a:t>Ⓓ</a:t>
                </a:r>
                <a:r>
                  <a:rPr lang="en-US" b="1"/>
                  <a:t>.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1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["/>
                        <m:ctrlPr>
                          <a:rPr lang="en-US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d>
                    <m:r>
                      <a:rPr lang="en-US" b="1">
                        <a:latin typeface="Cambria Math" panose="02040503050406030204" pitchFamily="18" charset="0"/>
                      </a:rPr>
                      <m:t>∪</m:t>
                    </m:r>
                    <m:d>
                      <m:dPr>
                        <m:endChr m:val="]"/>
                        <m:ctrlPr>
                          <a:rPr lang="en-US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𝟕</m:t>
                        </m:r>
                      </m:e>
                    </m:d>
                    <m:r>
                      <a:rPr lang="en-US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ea typeface="Yu Gothic" panose="020B0400000000000000" pitchFamily="34" charset="-128"/>
                        </a:rPr>
                        <m:t> </m:t>
                      </m:r>
                    </m:oMath>
                  </m:oMathPara>
                </a14:m>
                <a:endParaRPr lang="en-US" dirty="0"/>
              </a:p>
              <a:p>
                <a:pPr marL="629920" indent="-629920" algn="just">
                  <a:lnSpc>
                    <a:spcPct val="115000"/>
                  </a:lnSpc>
                  <a:spcBef>
                    <a:spcPts val="600"/>
                  </a:spcBef>
                  <a:spcAft>
                    <a:spcPts val="0"/>
                  </a:spcAft>
                  <a:tabLst>
                    <a:tab pos="629920" algn="l"/>
                  </a:tabLst>
                </a:pPr>
                <a:r>
                  <a:rPr lang="en-US" b="1">
                    <a:solidFill>
                      <a:srgbClr val="0000CC"/>
                    </a:solidFill>
                    <a:latin typeface="Chu Van An" panose="02020603050405020304"/>
                    <a:ea typeface="Times New Roman" panose="02020603050405020304" pitchFamily="18" charset="0"/>
                  </a:rPr>
                  <a:t> </a:t>
                </a:r>
                <a:endParaRPr lang="en-US" dirty="0">
                  <a:solidFill>
                    <a:srgbClr val="0000CC"/>
                  </a:solidFill>
                  <a:latin typeface="Chu Van An" panose="02020603050405020304"/>
                </a:endParaRPr>
              </a:p>
            </p:txBody>
          </p:sp>
        </mc:Choice>
        <mc:Fallback xmlns="">
          <p:sp>
            <p:nvSpPr>
              <p:cNvPr id="25" name="Content Placeholder 2">
                <a:extLst>
                  <a:ext uri="{FF2B5EF4-FFF2-40B4-BE49-F238E27FC236}">
                    <a16:creationId xmlns:a16="http://schemas.microsoft.com/office/drawing/2014/main" id="{1CB4C6FF-9D2A-4DB8-995D-95E7EA1CCA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820094"/>
                <a:ext cx="12086236" cy="2303807"/>
              </a:xfrm>
              <a:prstGeom prst="rect">
                <a:avLst/>
              </a:prstGeom>
              <a:blipFill>
                <a:blip r:embed="rId5"/>
                <a:stretch>
                  <a:fillRect l="-1209" t="-5541"/>
                </a:stretch>
              </a:blipFill>
              <a:ln>
                <a:solidFill>
                  <a:srgbClr val="0000CC"/>
                </a:solidFill>
                <a:prstDash val="sysDash"/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Content Placeholder 2">
                <a:extLst>
                  <a:ext uri="{FF2B5EF4-FFF2-40B4-BE49-F238E27FC236}">
                    <a16:creationId xmlns:a16="http://schemas.microsoft.com/office/drawing/2014/main" xmlns="" id="{BFC44F5D-5A03-429E-A3E3-CCED1EEF7D3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39583" y="3171617"/>
                <a:ext cx="6107472" cy="3686383"/>
              </a:xfrm>
              <a:prstGeom prst="rect">
                <a:avLst/>
              </a:prstGeom>
              <a:solidFill>
                <a:srgbClr val="CCFFFF"/>
              </a:solidFill>
              <a:ln>
                <a:solidFill>
                  <a:srgbClr val="0000CC"/>
                </a:solidFill>
                <a:prstDash val="sysDot"/>
              </a:ln>
            </p:spPr>
            <p:txBody>
              <a:bodyPr vert="horz" lIns="91440" tIns="45720" rIns="91440" bIns="45720" rtlCol="0">
                <a:normAutofit fontScale="92500" lnSpcReduction="20000"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b="1">
                    <a:solidFill>
                      <a:srgbClr val="0000CC"/>
                    </a:solidFill>
                    <a:sym typeface="Wingdings 2" panose="05020102010507070707" pitchFamily="18" charset="2"/>
                  </a:rPr>
                  <a:t></a:t>
                </a:r>
                <a:r>
                  <a:rPr lang="en-US" b="1">
                    <a:solidFill>
                      <a:srgbClr val="0000CC"/>
                    </a:solidFill>
                  </a:rPr>
                  <a:t>Lời giải 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b="1"/>
                  <a:t>Điều </a:t>
                </a:r>
                <a:r>
                  <a:rPr lang="en-US" b="1" dirty="0" err="1"/>
                  <a:t>kiện</a:t>
                </a:r>
                <a:r>
                  <a:rPr lang="en-US" b="1" dirty="0"/>
                  <a:t>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−3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+2</m:t>
                    </m:r>
                  </m:oMath>
                </a14:m>
                <a:r>
                  <a:rPr lang="en-US" dirty="0"/>
                  <a:t>&gt;0</a:t>
                </a:r>
              </a:p>
              <a:p>
                <a:pPr marL="571500" indent="-5715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3600">
                        <a:latin typeface="Cambria Math" panose="02040503050406030204" pitchFamily="18" charset="0"/>
                      </a:rPr>
                      <m:t>⇔</m:t>
                    </m:r>
                    <m:r>
                      <a:rPr lang="en-US" sz="36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3600" b="1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ctrlPr>
                          <a:rPr lang="en-US" sz="3600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36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600" b="1">
                            <a:latin typeface="Cambria Math" panose="02040503050406030204" pitchFamily="18" charset="0"/>
                          </a:rPr>
                          <m:t>∞</m:t>
                        </m:r>
                        <m:r>
                          <a:rPr lang="en-US" sz="36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3600" b="1" i="1"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en-US" sz="3600" b="1" dirty="0"/>
                  <a:t> </a:t>
                </a:r>
                <a14:m>
                  <m:oMath xmlns:m="http://schemas.openxmlformats.org/officeDocument/2006/math">
                    <m:r>
                      <a:rPr lang="en-US" sz="3600" b="1">
                        <a:latin typeface="Cambria Math" panose="02040503050406030204" pitchFamily="18" charset="0"/>
                      </a:rPr>
                      <m:t>∪</m:t>
                    </m:r>
                  </m:oMath>
                </a14:m>
                <a:r>
                  <a:rPr lang="en-US" b="1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b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b="1">
                            <a:latin typeface="Cambria Math" panose="02040503050406030204" pitchFamily="18" charset="0"/>
                          </a:rPr>
                          <m:t>;+∞</m:t>
                        </m:r>
                      </m:e>
                    </m:d>
                  </m:oMath>
                </a14:m>
                <a:endParaRPr lang="en-US" dirty="0"/>
              </a:p>
              <a:p>
                <a:pPr marL="571500" indent="-5715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𝑙𝑜𝑔</m:t>
                        </m:r>
                      </m:e>
                      <m:sub>
                        <m:f>
                          <m:fPr>
                            <m:ctrlPr>
                              <a:rPr lang="en-US" sz="3600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sub>
                    </m:sSub>
                    <m:d>
                      <m:dPr>
                        <m:ctrlPr>
                          <a:rPr lang="en-US" sz="3600" i="1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36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−3</m:t>
                        </m:r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+2</m:t>
                        </m:r>
                      </m:e>
                    </m:d>
                    <m:r>
                      <a:rPr lang="en-US" sz="360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sz="3600" i="1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endParaRPr lang="en-US" sz="3600" i="1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⇔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−3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+2</m:t>
                    </m:r>
                    <m:r>
                      <a:rPr lang="en-US">
                        <a:latin typeface="Cambria Math" panose="02040503050406030204" pitchFamily="18" charset="0"/>
                      </a:rPr>
                      <m:t>≤2⇔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dirty="0"/>
                  <a:t>3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dirty="0" err="1"/>
                  <a:t>Kết</a:t>
                </a:r>
                <a:r>
                  <a:rPr lang="en-US" dirty="0"/>
                  <a:t> </a:t>
                </a:r>
                <a:r>
                  <a:rPr lang="en-US" dirty="0" err="1"/>
                  <a:t>hợp</a:t>
                </a:r>
                <a:r>
                  <a:rPr lang="en-US" dirty="0"/>
                  <a:t> </a:t>
                </a:r>
                <a:r>
                  <a:rPr lang="en-US" dirty="0" err="1"/>
                  <a:t>điều</a:t>
                </a:r>
                <a:r>
                  <a:rPr lang="en-US" dirty="0"/>
                  <a:t> </a:t>
                </a:r>
                <a:r>
                  <a:rPr lang="en-US" dirty="0" err="1"/>
                  <a:t>kiện</a:t>
                </a:r>
                <a:r>
                  <a:rPr lang="en-US" dirty="0"/>
                  <a:t> ta </a:t>
                </a:r>
                <a:r>
                  <a:rPr lang="en-US" dirty="0" err="1"/>
                  <a:t>có</a:t>
                </a:r>
                <a:r>
                  <a:rPr lang="en-US" dirty="0"/>
                  <a:t>: </a:t>
                </a:r>
                <a:endParaRPr lang="en-US" i="1" dirty="0"/>
              </a:p>
              <a:p>
                <a:pPr marL="571500" indent="-5715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3600" b="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3600" b="0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["/>
                        <m:ctrlPr>
                          <a:rPr lang="en-US" sz="36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3600" b="0" i="1">
                            <a:latin typeface="Cambria Math" panose="02040503050406030204" pitchFamily="18" charset="0"/>
                          </a:rPr>
                          <m:t>0;1</m:t>
                        </m:r>
                      </m:e>
                    </m:d>
                    <m:r>
                      <a:rPr lang="en-US" sz="3600" b="0">
                        <a:latin typeface="Cambria Math" panose="02040503050406030204" pitchFamily="18" charset="0"/>
                      </a:rPr>
                      <m:t>∪</m:t>
                    </m:r>
                    <m:d>
                      <m:dPr>
                        <m:endChr m:val="]"/>
                        <m:ctrlPr>
                          <a:rPr lang="en-US" sz="36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3600" b="0" i="1">
                            <a:latin typeface="Cambria Math" panose="02040503050406030204" pitchFamily="18" charset="0"/>
                          </a:rPr>
                          <m:t>2;3</m:t>
                        </m:r>
                      </m:e>
                    </m:d>
                    <m:r>
                      <a:rPr lang="en-US" sz="3600" b="0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fr-FR" sz="3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6" name="Content Placeholder 2">
                <a:extLst>
                  <a:ext uri="{FF2B5EF4-FFF2-40B4-BE49-F238E27FC236}">
                    <a16:creationId xmlns:a16="http://schemas.microsoft.com/office/drawing/2014/main" id="{BFC44F5D-5A03-429E-A3E3-CCED1EEF7D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583" y="3171617"/>
                <a:ext cx="6107472" cy="3686383"/>
              </a:xfrm>
              <a:prstGeom prst="rect">
                <a:avLst/>
              </a:prstGeom>
              <a:blipFill>
                <a:blip r:embed="rId6"/>
                <a:stretch>
                  <a:fillRect l="-2291" t="-5437"/>
                </a:stretch>
              </a:blipFill>
              <a:ln>
                <a:solidFill>
                  <a:srgbClr val="0000CC"/>
                </a:solidFill>
                <a:prstDash val="sysDot"/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Freeform 47">
            <a:extLst>
              <a:ext uri="{FF2B5EF4-FFF2-40B4-BE49-F238E27FC236}">
                <a16:creationId xmlns:a16="http://schemas.microsoft.com/office/drawing/2014/main" xmlns="" id="{6ACB5B1B-48B8-40C6-8225-17431559E32B}"/>
              </a:ext>
            </a:extLst>
          </p:cNvPr>
          <p:cNvSpPr/>
          <p:nvPr/>
        </p:nvSpPr>
        <p:spPr>
          <a:xfrm>
            <a:off x="246252" y="2183586"/>
            <a:ext cx="451560" cy="635263"/>
          </a:xfrm>
          <a:custGeom>
            <a:avLst/>
            <a:gdLst>
              <a:gd name="connsiteX0" fmla="*/ 169069 w 397669"/>
              <a:gd name="connsiteY0" fmla="*/ 176212 h 280987"/>
              <a:gd name="connsiteX1" fmla="*/ 73819 w 397669"/>
              <a:gd name="connsiteY1" fmla="*/ 97631 h 280987"/>
              <a:gd name="connsiteX2" fmla="*/ 0 w 397669"/>
              <a:gd name="connsiteY2" fmla="*/ 169068 h 280987"/>
              <a:gd name="connsiteX3" fmla="*/ 126206 w 397669"/>
              <a:gd name="connsiteY3" fmla="*/ 280987 h 280987"/>
              <a:gd name="connsiteX4" fmla="*/ 219075 w 397669"/>
              <a:gd name="connsiteY4" fmla="*/ 273843 h 280987"/>
              <a:gd name="connsiteX5" fmla="*/ 397669 w 397669"/>
              <a:gd name="connsiteY5" fmla="*/ 35718 h 280987"/>
              <a:gd name="connsiteX6" fmla="*/ 376237 w 397669"/>
              <a:gd name="connsiteY6" fmla="*/ 0 h 280987"/>
              <a:gd name="connsiteX7" fmla="*/ 169069 w 397669"/>
              <a:gd name="connsiteY7" fmla="*/ 176212 h 280987"/>
              <a:gd name="connsiteX0" fmla="*/ 169069 w 397669"/>
              <a:gd name="connsiteY0" fmla="*/ 176212 h 289079"/>
              <a:gd name="connsiteX1" fmla="*/ 73819 w 397669"/>
              <a:gd name="connsiteY1" fmla="*/ 97631 h 289079"/>
              <a:gd name="connsiteX2" fmla="*/ 0 w 397669"/>
              <a:gd name="connsiteY2" fmla="*/ 169068 h 289079"/>
              <a:gd name="connsiteX3" fmla="*/ 126206 w 397669"/>
              <a:gd name="connsiteY3" fmla="*/ 280987 h 289079"/>
              <a:gd name="connsiteX4" fmla="*/ 219075 w 397669"/>
              <a:gd name="connsiteY4" fmla="*/ 273843 h 289079"/>
              <a:gd name="connsiteX5" fmla="*/ 397669 w 397669"/>
              <a:gd name="connsiteY5" fmla="*/ 35718 h 289079"/>
              <a:gd name="connsiteX6" fmla="*/ 376237 w 397669"/>
              <a:gd name="connsiteY6" fmla="*/ 0 h 289079"/>
              <a:gd name="connsiteX7" fmla="*/ 169069 w 397669"/>
              <a:gd name="connsiteY7" fmla="*/ 176212 h 289079"/>
              <a:gd name="connsiteX0" fmla="*/ 169069 w 397669"/>
              <a:gd name="connsiteY0" fmla="*/ 176212 h 297100"/>
              <a:gd name="connsiteX1" fmla="*/ 73819 w 397669"/>
              <a:gd name="connsiteY1" fmla="*/ 97631 h 297100"/>
              <a:gd name="connsiteX2" fmla="*/ 0 w 397669"/>
              <a:gd name="connsiteY2" fmla="*/ 169068 h 297100"/>
              <a:gd name="connsiteX3" fmla="*/ 126206 w 397669"/>
              <a:gd name="connsiteY3" fmla="*/ 280987 h 297100"/>
              <a:gd name="connsiteX4" fmla="*/ 219075 w 397669"/>
              <a:gd name="connsiteY4" fmla="*/ 273843 h 297100"/>
              <a:gd name="connsiteX5" fmla="*/ 397669 w 397669"/>
              <a:gd name="connsiteY5" fmla="*/ 35718 h 297100"/>
              <a:gd name="connsiteX6" fmla="*/ 376237 w 397669"/>
              <a:gd name="connsiteY6" fmla="*/ 0 h 297100"/>
              <a:gd name="connsiteX7" fmla="*/ 169069 w 397669"/>
              <a:gd name="connsiteY7" fmla="*/ 176212 h 297100"/>
              <a:gd name="connsiteX0" fmla="*/ 177436 w 406036"/>
              <a:gd name="connsiteY0" fmla="*/ 176212 h 297100"/>
              <a:gd name="connsiteX1" fmla="*/ 82186 w 406036"/>
              <a:gd name="connsiteY1" fmla="*/ 97631 h 297100"/>
              <a:gd name="connsiteX2" fmla="*/ 8367 w 406036"/>
              <a:gd name="connsiteY2" fmla="*/ 169068 h 297100"/>
              <a:gd name="connsiteX3" fmla="*/ 134573 w 406036"/>
              <a:gd name="connsiteY3" fmla="*/ 280987 h 297100"/>
              <a:gd name="connsiteX4" fmla="*/ 227442 w 406036"/>
              <a:gd name="connsiteY4" fmla="*/ 273843 h 297100"/>
              <a:gd name="connsiteX5" fmla="*/ 406036 w 406036"/>
              <a:gd name="connsiteY5" fmla="*/ 35718 h 297100"/>
              <a:gd name="connsiteX6" fmla="*/ 384604 w 406036"/>
              <a:gd name="connsiteY6" fmla="*/ 0 h 297100"/>
              <a:gd name="connsiteX7" fmla="*/ 177436 w 406036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25397"/>
              <a:gd name="connsiteY0" fmla="*/ 176212 h 297100"/>
              <a:gd name="connsiteX1" fmla="*/ 84721 w 425397"/>
              <a:gd name="connsiteY1" fmla="*/ 97631 h 297100"/>
              <a:gd name="connsiteX2" fmla="*/ 10902 w 425397"/>
              <a:gd name="connsiteY2" fmla="*/ 169068 h 297100"/>
              <a:gd name="connsiteX3" fmla="*/ 137108 w 425397"/>
              <a:gd name="connsiteY3" fmla="*/ 280987 h 297100"/>
              <a:gd name="connsiteX4" fmla="*/ 229977 w 425397"/>
              <a:gd name="connsiteY4" fmla="*/ 273843 h 297100"/>
              <a:gd name="connsiteX5" fmla="*/ 408571 w 425397"/>
              <a:gd name="connsiteY5" fmla="*/ 35718 h 297100"/>
              <a:gd name="connsiteX6" fmla="*/ 387139 w 425397"/>
              <a:gd name="connsiteY6" fmla="*/ 0 h 297100"/>
              <a:gd name="connsiteX7" fmla="*/ 179971 w 425397"/>
              <a:gd name="connsiteY7" fmla="*/ 176212 h 297100"/>
              <a:gd name="connsiteX0" fmla="*/ 179971 w 445220"/>
              <a:gd name="connsiteY0" fmla="*/ 184370 h 305258"/>
              <a:gd name="connsiteX1" fmla="*/ 84721 w 445220"/>
              <a:gd name="connsiteY1" fmla="*/ 105789 h 305258"/>
              <a:gd name="connsiteX2" fmla="*/ 10902 w 445220"/>
              <a:gd name="connsiteY2" fmla="*/ 177226 h 305258"/>
              <a:gd name="connsiteX3" fmla="*/ 137108 w 445220"/>
              <a:gd name="connsiteY3" fmla="*/ 289145 h 305258"/>
              <a:gd name="connsiteX4" fmla="*/ 229977 w 445220"/>
              <a:gd name="connsiteY4" fmla="*/ 282001 h 305258"/>
              <a:gd name="connsiteX5" fmla="*/ 408571 w 445220"/>
              <a:gd name="connsiteY5" fmla="*/ 43876 h 305258"/>
              <a:gd name="connsiteX6" fmla="*/ 387139 w 445220"/>
              <a:gd name="connsiteY6" fmla="*/ 8158 h 305258"/>
              <a:gd name="connsiteX7" fmla="*/ 179971 w 445220"/>
              <a:gd name="connsiteY7" fmla="*/ 184370 h 305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5220" h="305258">
                <a:moveTo>
                  <a:pt x="179971" y="184370"/>
                </a:moveTo>
                <a:lnTo>
                  <a:pt x="84721" y="105789"/>
                </a:lnTo>
                <a:cubicBezTo>
                  <a:pt x="31540" y="79595"/>
                  <a:pt x="-24023" y="115314"/>
                  <a:pt x="10902" y="177226"/>
                </a:cubicBezTo>
                <a:lnTo>
                  <a:pt x="137108" y="289145"/>
                </a:lnTo>
                <a:cubicBezTo>
                  <a:pt x="170445" y="310576"/>
                  <a:pt x="199021" y="312957"/>
                  <a:pt x="229977" y="282001"/>
                </a:cubicBezTo>
                <a:cubicBezTo>
                  <a:pt x="277602" y="197863"/>
                  <a:pt x="322846" y="108963"/>
                  <a:pt x="408571" y="43876"/>
                </a:cubicBezTo>
                <a:cubicBezTo>
                  <a:pt x="453815" y="17683"/>
                  <a:pt x="468102" y="-15654"/>
                  <a:pt x="387139" y="8158"/>
                </a:cubicBezTo>
                <a:cubicBezTo>
                  <a:pt x="287127" y="35939"/>
                  <a:pt x="234739" y="125633"/>
                  <a:pt x="179971" y="184370"/>
                </a:cubicBezTo>
                <a:close/>
              </a:path>
            </a:pathLst>
          </a:custGeom>
          <a:solidFill>
            <a:srgbClr val="FF000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ontent Placeholder 2">
                <a:extLst>
                  <a:ext uri="{FF2B5EF4-FFF2-40B4-BE49-F238E27FC236}">
                    <a16:creationId xmlns:a16="http://schemas.microsoft.com/office/drawing/2014/main" xmlns="" id="{D626E017-6492-4C2A-9843-69D96D2B1B0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280874" y="3171616"/>
                <a:ext cx="5824932" cy="3686383"/>
              </a:xfrm>
              <a:prstGeom prst="rect">
                <a:avLst/>
              </a:prstGeom>
              <a:solidFill>
                <a:srgbClr val="CCFFFF"/>
              </a:solidFill>
              <a:ln>
                <a:solidFill>
                  <a:srgbClr val="0000CC"/>
                </a:solidFill>
                <a:prstDash val="sysDot"/>
              </a:ln>
            </p:spPr>
            <p:txBody>
              <a:bodyPr vert="horz" lIns="91440" tIns="45720" rIns="91440" bIns="45720" rtlCol="0">
                <a:normAutofit fontScale="92500" lnSpcReduction="20000"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b="1">
                    <a:solidFill>
                      <a:srgbClr val="0000CC"/>
                    </a:solidFill>
                    <a:sym typeface="Wingdings 2" panose="05020102010507070707" pitchFamily="18" charset="2"/>
                  </a:rPr>
                  <a:t></a:t>
                </a:r>
                <a:r>
                  <a:rPr lang="en-US" b="1">
                    <a:solidFill>
                      <a:srgbClr val="0000CC"/>
                    </a:solidFill>
                  </a:rPr>
                  <a:t>Casio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fr-FR" b="1"/>
                  <a:t>Bước </a:t>
                </a:r>
                <a:r>
                  <a:rPr lang="fr-FR" b="1" dirty="0"/>
                  <a:t>1. </a:t>
                </a:r>
                <a:r>
                  <a:rPr lang="fr-FR" dirty="0" err="1"/>
                  <a:t>Nhập</a:t>
                </a:r>
                <a:r>
                  <a:rPr lang="fr-FR" dirty="0"/>
                  <a:t> </a:t>
                </a:r>
                <a:r>
                  <a:rPr lang="fr-FR" dirty="0" err="1"/>
                  <a:t>biểu</a:t>
                </a:r>
                <a:r>
                  <a:rPr lang="fr-FR" dirty="0"/>
                  <a:t> </a:t>
                </a:r>
                <a:r>
                  <a:rPr lang="fr-FR" dirty="0" err="1"/>
                  <a:t>thức</a:t>
                </a:r>
                <a:endParaRPr lang="en-US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𝑙𝑜𝑔</m:t>
                          </m:r>
                        </m:e>
                        <m:sub>
                          <m:f>
                            <m:f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−3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+2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+1</m:t>
                      </m:r>
                    </m:oMath>
                  </m:oMathPara>
                </a14:m>
                <a:endParaRPr lang="fr-FR" b="1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fr-FR" b="1" dirty="0" err="1"/>
                  <a:t>Bước</a:t>
                </a:r>
                <a:r>
                  <a:rPr lang="fr-FR" b="1" dirty="0"/>
                  <a:t> 2. </a:t>
                </a:r>
                <a:r>
                  <a:rPr lang="fr-FR" dirty="0" err="1"/>
                  <a:t>Bấm</a:t>
                </a:r>
                <a:r>
                  <a:rPr lang="fr-FR" dirty="0"/>
                  <a:t> </a:t>
                </a:r>
                <a:r>
                  <a:rPr lang="fr-FR" dirty="0" err="1"/>
                  <a:t>calc</a:t>
                </a:r>
                <a:r>
                  <a:rPr lang="fr-FR" dirty="0"/>
                  <a:t> </a:t>
                </a:r>
                <a14:m>
                  <m:oMath xmlns:m="http://schemas.openxmlformats.org/officeDocument/2006/math">
                    <m:r>
                      <a:rPr lang="fr-FR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fr-FR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fr-FR" dirty="0"/>
                  <a:t>1 không thỏa</a:t>
                </a:r>
                <a14:m>
                  <m:oMath xmlns:m="http://schemas.openxmlformats.org/officeDocument/2006/math">
                    <m:r>
                      <a:rPr lang="fr-FR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fr-FR" dirty="0"/>
                  <a:t> </a:t>
                </a:r>
                <a:r>
                  <a:rPr lang="fr-FR" dirty="0" err="1"/>
                  <a:t>loại</a:t>
                </a:r>
                <a:r>
                  <a:rPr lang="fr-FR" dirty="0"/>
                  <a:t> A,D. 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fr-FR"/>
                  <a:t>Calc </a:t>
                </a:r>
                <a14:m>
                  <m:oMath xmlns:m="http://schemas.openxmlformats.org/officeDocument/2006/math">
                    <m:r>
                      <a:rPr lang="fr-FR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fr-FR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fr-FR" dirty="0"/>
                  <a:t>-1 không thỏa</a:t>
                </a:r>
                <a14:m>
                  <m:oMath xmlns:m="http://schemas.openxmlformats.org/officeDocument/2006/math">
                    <m:r>
                      <a:rPr lang="fr-FR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fr-FR" dirty="0"/>
                  <a:t> </a:t>
                </a:r>
                <a:r>
                  <a:rPr lang="fr-FR" dirty="0" err="1"/>
                  <a:t>Loại</a:t>
                </a:r>
                <a:r>
                  <a:rPr lang="fr-FR" dirty="0"/>
                  <a:t> B.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fr-FR"/>
                  <a:t>Calc </a:t>
                </a:r>
                <a14:m>
                  <m:oMath xmlns:m="http://schemas.openxmlformats.org/officeDocument/2006/math">
                    <m:r>
                      <a:rPr lang="fr-FR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fr-FR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fr-FR" dirty="0"/>
                  <a:t>3 </a:t>
                </a:r>
                <a:r>
                  <a:rPr lang="fr-FR" dirty="0" err="1"/>
                  <a:t>thỏa</a:t>
                </a:r>
                <a14:m>
                  <m:oMath xmlns:m="http://schemas.openxmlformats.org/officeDocument/2006/math">
                    <m:r>
                      <a:rPr lang="fr-FR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fr-FR" dirty="0"/>
                  <a:t> </a:t>
                </a:r>
                <a:r>
                  <a:rPr lang="fr-FR" dirty="0" err="1"/>
                  <a:t>Loại</a:t>
                </a:r>
                <a:r>
                  <a:rPr lang="fr-FR" dirty="0"/>
                  <a:t> B.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fr-FR" b="1" dirty="0" err="1"/>
                  <a:t>Chọn</a:t>
                </a:r>
                <a:r>
                  <a:rPr lang="fr-FR" b="1" dirty="0"/>
                  <a:t> C.</a:t>
                </a:r>
              </a:p>
              <a:p>
                <a:pPr>
                  <a:lnSpc>
                    <a:spcPct val="100000"/>
                  </a:lnSpc>
                </a:pPr>
                <a:endParaRPr lang="en-US" b="1" dirty="0">
                  <a:solidFill>
                    <a:srgbClr val="0000CC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4" name="Content Placeholder 2">
                <a:extLst>
                  <a:ext uri="{FF2B5EF4-FFF2-40B4-BE49-F238E27FC236}">
                    <a16:creationId xmlns:a16="http://schemas.microsoft.com/office/drawing/2014/main" id="{D626E017-6492-4C2A-9843-69D96D2B1B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0874" y="3171616"/>
                <a:ext cx="5824932" cy="3686383"/>
              </a:xfrm>
              <a:prstGeom prst="rect">
                <a:avLst/>
              </a:prstGeom>
              <a:blipFill>
                <a:blip r:embed="rId7"/>
                <a:stretch>
                  <a:fillRect l="-1879" t="-3460" b="-1977"/>
                </a:stretch>
              </a:blipFill>
              <a:ln>
                <a:solidFill>
                  <a:srgbClr val="0000CC"/>
                </a:solidFill>
                <a:prstDash val="sysDot"/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3361612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4" dur="5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9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4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9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4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9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4" dur="5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9" dur="500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" grpId="0" animBg="1"/>
      <p:bldP spid="14" grpId="0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CA91DD8-A731-469A-BB09-5E7BA9C6C8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1773" y="6745185"/>
            <a:ext cx="3903108" cy="7917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BECD3442-55B7-44D2-8B0C-A48AFFBF41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7574" y="6597297"/>
            <a:ext cx="2775439" cy="295777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8CCF46B5-7D20-415B-98D6-CFFB006B8506}"/>
              </a:ext>
            </a:extLst>
          </p:cNvPr>
          <p:cNvGrpSpPr/>
          <p:nvPr/>
        </p:nvGrpSpPr>
        <p:grpSpPr>
          <a:xfrm>
            <a:off x="3159230" y="128041"/>
            <a:ext cx="738457" cy="685801"/>
            <a:chOff x="2043534" y="1706989"/>
            <a:chExt cx="738457" cy="685800"/>
          </a:xfrm>
        </p:grpSpPr>
        <p:sp>
          <p:nvSpPr>
            <p:cNvPr id="16" name="AutoShape 43">
              <a:extLst>
                <a:ext uri="{FF2B5EF4-FFF2-40B4-BE49-F238E27FC236}">
                  <a16:creationId xmlns:a16="http://schemas.microsoft.com/office/drawing/2014/main" xmlns="" id="{EC2DAE92-0740-455C-998C-06ED1994E71D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043534" y="1706989"/>
              <a:ext cx="738457" cy="685800"/>
            </a:xfrm>
            <a:prstGeom prst="diamond">
              <a:avLst/>
            </a:prstGeom>
            <a:solidFill>
              <a:srgbClr val="0000CC"/>
            </a:solidFill>
            <a:ln w="25400" algn="ctr">
              <a:solidFill>
                <a:schemeClr val="bg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3200">
                <a:latin typeface="Chu Van An" panose="02020603050405020304" pitchFamily="18" charset="0"/>
                <a:cs typeface="Chu Van An" panose="02020603050405020304" pitchFamily="18" charset="0"/>
              </a:endParaRPr>
            </a:p>
          </p:txBody>
        </p:sp>
        <p:sp>
          <p:nvSpPr>
            <p:cNvPr id="17" name="Text Box 45">
              <a:extLst>
                <a:ext uri="{FF2B5EF4-FFF2-40B4-BE49-F238E27FC236}">
                  <a16:creationId xmlns:a16="http://schemas.microsoft.com/office/drawing/2014/main" xmlns="" id="{B73BB27B-82AA-46BA-B313-9BBC4936D223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2115245" y="1793218"/>
              <a:ext cx="595035" cy="5847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vi-VN" sz="3200" b="1">
                  <a:solidFill>
                    <a:schemeClr val="bg1"/>
                  </a:solidFill>
                  <a:latin typeface="Yu Gothic" panose="020B0400000000000000" pitchFamily="34" charset="-128"/>
                  <a:ea typeface="Yu Gothic" panose="020B0400000000000000" pitchFamily="34" charset="-128"/>
                  <a:cs typeface="Chu Van An" panose="02020603050405020304" pitchFamily="18" charset="0"/>
                </a:rPr>
                <a:t>⓶</a:t>
              </a:r>
              <a:endParaRPr lang="en-US" altLang="vi-VN" sz="3200" b="1">
                <a:solidFill>
                  <a:schemeClr val="bg1"/>
                </a:solidFill>
                <a:latin typeface="Chu Van An" panose="02020603050405020304" pitchFamily="18" charset="0"/>
                <a:cs typeface="Chu Van An" panose="02020603050405020304" pitchFamily="18" charset="0"/>
              </a:endParaRPr>
            </a:p>
          </p:txBody>
        </p:sp>
      </p:grpSp>
      <p:sp>
        <p:nvSpPr>
          <p:cNvPr id="19" name="Hexagon 26">
            <a:extLst>
              <a:ext uri="{FF2B5EF4-FFF2-40B4-BE49-F238E27FC236}">
                <a16:creationId xmlns:a16="http://schemas.microsoft.com/office/drawing/2014/main" xmlns="" id="{D6C17B40-6E5F-4ADB-A3BE-07CDA82600F4}"/>
              </a:ext>
            </a:extLst>
          </p:cNvPr>
          <p:cNvSpPr/>
          <p:nvPr/>
        </p:nvSpPr>
        <p:spPr bwMode="auto">
          <a:xfrm>
            <a:off x="3897685" y="128038"/>
            <a:ext cx="5446567" cy="594351"/>
          </a:xfrm>
          <a:prstGeom prst="hexagon">
            <a:avLst>
              <a:gd name="adj" fmla="val 31838"/>
              <a:gd name="vf" fmla="val 115470"/>
            </a:avLst>
          </a:prstGeom>
          <a:solidFill>
            <a:srgbClr val="FFFF99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/>
          <a:lstStyle/>
          <a:p>
            <a:pPr algn="ctr"/>
            <a:r>
              <a:rPr lang="en-US" altLang="vi-VN" sz="3200" b="1">
                <a:solidFill>
                  <a:srgbClr val="C00000"/>
                </a:solidFill>
                <a:latin typeface="Chu Van An" panose="02020603050405020304" pitchFamily="18" charset="0"/>
                <a:cs typeface="Chu Van An" panose="02020603050405020304" pitchFamily="18" charset="0"/>
              </a:rPr>
              <a:t>Phân dạng bài tập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61F9ED2D-C56C-485E-BB13-F68F1FC6F4C6}"/>
              </a:ext>
            </a:extLst>
          </p:cNvPr>
          <p:cNvGrpSpPr/>
          <p:nvPr/>
        </p:nvGrpSpPr>
        <p:grpSpPr>
          <a:xfrm>
            <a:off x="148025" y="864372"/>
            <a:ext cx="11895950" cy="5585038"/>
            <a:chOff x="189272" y="1254219"/>
            <a:chExt cx="11973484" cy="4563206"/>
          </a:xfrm>
        </p:grpSpPr>
        <p:sp>
          <p:nvSpPr>
            <p:cNvPr id="18" name="Content Placeholder 2">
              <a:extLst>
                <a:ext uri="{FF2B5EF4-FFF2-40B4-BE49-F238E27FC236}">
                  <a16:creationId xmlns:a16="http://schemas.microsoft.com/office/drawing/2014/main" xmlns="" id="{5C607D02-F3EA-4874-B48F-93ED609CEE50}"/>
                </a:ext>
              </a:extLst>
            </p:cNvPr>
            <p:cNvSpPr txBox="1">
              <a:spLocks/>
            </p:cNvSpPr>
            <p:nvPr/>
          </p:nvSpPr>
          <p:spPr>
            <a:xfrm>
              <a:off x="189272" y="1485008"/>
              <a:ext cx="11973484" cy="4332417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0000CC"/>
              </a:solidFill>
              <a:prstDash val="sysDash"/>
            </a:ln>
          </p:spPr>
          <p:txBody>
            <a:bodyPr vert="horz" lIns="91440" tIns="45720" rIns="91440" bIns="45720" rtlCol="0">
              <a:norm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3200" kern="1200">
                  <a:solidFill>
                    <a:srgbClr val="000066"/>
                  </a:solidFill>
                  <a:latin typeface="Chu Van An" panose="02020603050405020304" pitchFamily="18" charset="0"/>
                  <a:ea typeface="+mn-ea"/>
                  <a:cs typeface="Chu Van An" panose="02020603050405020304" pitchFamily="18" charset="0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3800" kern="1200">
                  <a:solidFill>
                    <a:schemeClr val="bg1">
                      <a:lumMod val="95000"/>
                    </a:schemeClr>
                  </a:solidFill>
                  <a:latin typeface="Chu Van An" panose="02020603050405020304" pitchFamily="18" charset="0"/>
                  <a:ea typeface="+mn-ea"/>
                  <a:cs typeface="Chu Van An" panose="02020603050405020304" pitchFamily="18" charset="0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3800" kern="1200">
                  <a:solidFill>
                    <a:schemeClr val="bg1">
                      <a:lumMod val="95000"/>
                    </a:schemeClr>
                  </a:solidFill>
                  <a:latin typeface="Chu Van An" panose="02020603050405020304" pitchFamily="18" charset="0"/>
                  <a:ea typeface="+mn-ea"/>
                  <a:cs typeface="Chu Van An" panose="02020603050405020304" pitchFamily="18" charset="0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3800" kern="1200">
                  <a:solidFill>
                    <a:schemeClr val="bg1">
                      <a:lumMod val="95000"/>
                    </a:schemeClr>
                  </a:solidFill>
                  <a:latin typeface="Chu Van An" panose="02020603050405020304" pitchFamily="18" charset="0"/>
                  <a:ea typeface="+mn-ea"/>
                  <a:cs typeface="Chu Van An" panose="02020603050405020304" pitchFamily="18" charset="0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3800" kern="1200">
                  <a:solidFill>
                    <a:schemeClr val="bg1">
                      <a:lumMod val="95000"/>
                    </a:schemeClr>
                  </a:solidFill>
                  <a:latin typeface="Chu Van An" panose="02020603050405020304" pitchFamily="18" charset="0"/>
                  <a:ea typeface="+mn-ea"/>
                  <a:cs typeface="Chu Van An" panose="02020603050405020304" pitchFamily="18" charset="0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1">
                <a:sym typeface="Wingdings 2" panose="05020102010507070707" pitchFamily="18" charset="2"/>
              </a:endParaRPr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xmlns="" id="{1C5BF100-4FBE-4CB4-B6E7-1F7B5CF0B112}"/>
                </a:ext>
              </a:extLst>
            </p:cNvPr>
            <p:cNvGrpSpPr/>
            <p:nvPr/>
          </p:nvGrpSpPr>
          <p:grpSpPr>
            <a:xfrm>
              <a:off x="259763" y="1254219"/>
              <a:ext cx="11419301" cy="483492"/>
              <a:chOff x="2660156" y="2236892"/>
              <a:chExt cx="11419301" cy="483492"/>
            </a:xfrm>
          </p:grpSpPr>
          <p:sp>
            <p:nvSpPr>
              <p:cNvPr id="14" name="Hexagon 26">
                <a:extLst>
                  <a:ext uri="{FF2B5EF4-FFF2-40B4-BE49-F238E27FC236}">
                    <a16:creationId xmlns:a16="http://schemas.microsoft.com/office/drawing/2014/main" xmlns="" id="{B3E21DF9-1EE7-48EE-81BF-7969A2791AC5}"/>
                  </a:ext>
                </a:extLst>
              </p:cNvPr>
              <p:cNvSpPr/>
              <p:nvPr/>
            </p:nvSpPr>
            <p:spPr bwMode="auto">
              <a:xfrm>
                <a:off x="2660156" y="2236892"/>
                <a:ext cx="3249079" cy="473084"/>
              </a:xfrm>
              <a:prstGeom prst="hexagon">
                <a:avLst>
                  <a:gd name="adj" fmla="val 31838"/>
                  <a:gd name="vf" fmla="val 115470"/>
                </a:avLst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1"/>
                </a:solidFill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 anchor="ctr"/>
              <a:lstStyle/>
              <a:p>
                <a:pPr>
                  <a:defRPr/>
                </a:pPr>
                <a:r>
                  <a:rPr lang="en-US" sz="3733" b="1" kern="0">
                    <a:solidFill>
                      <a:srgbClr val="C00000"/>
                    </a:solidFill>
                    <a:effectLst>
                      <a:outerShdw blurRad="76200" dist="38100" dir="5400000" algn="t" rotWithShape="0">
                        <a:prstClr val="black">
                          <a:alpha val="40000"/>
                        </a:prstClr>
                      </a:outerShdw>
                    </a:effectLst>
                    <a:latin typeface="Chu Van An" panose="02020603050405020304" pitchFamily="18" charset="0"/>
                    <a:cs typeface="Chu Van An" panose="02020603050405020304" pitchFamily="18" charset="0"/>
                    <a:sym typeface="Wingdings 2" panose="05020102010507070707" pitchFamily="18" charset="2"/>
                  </a:rPr>
                  <a:t></a:t>
                </a:r>
                <a:r>
                  <a:rPr lang="en-US" sz="3733" b="1" kern="0">
                    <a:solidFill>
                      <a:srgbClr val="0000CC"/>
                    </a:solidFill>
                    <a:effectLst>
                      <a:outerShdw blurRad="76200" dist="38100" dir="5400000" algn="t" rotWithShape="0">
                        <a:prstClr val="black">
                          <a:alpha val="40000"/>
                        </a:prstClr>
                      </a:outerShdw>
                    </a:effectLst>
                    <a:latin typeface="Chu Van An" panose="02020603050405020304" pitchFamily="18" charset="0"/>
                    <a:cs typeface="Chu Van An" panose="02020603050405020304" pitchFamily="18" charset="0"/>
                    <a:sym typeface="Wingdings 2" panose="05020102010507070707" pitchFamily="18" charset="2"/>
                  </a:rPr>
                  <a:t>.</a:t>
                </a:r>
                <a:r>
                  <a:rPr lang="en-US" sz="3733" b="1" kern="0">
                    <a:solidFill>
                      <a:srgbClr val="0000CC"/>
                    </a:solidFill>
                    <a:effectLst>
                      <a:outerShdw blurRad="76200" dist="38100" dir="5400000" algn="t" rotWithShape="0">
                        <a:prstClr val="black">
                          <a:alpha val="40000"/>
                        </a:prstClr>
                      </a:outerShdw>
                    </a:effectLst>
                    <a:latin typeface="Cambria" panose="02040503050406030204" pitchFamily="18" charset="0"/>
                    <a:cs typeface="Chu Van An" panose="02020603050405020304" pitchFamily="18" charset="0"/>
                  </a:rPr>
                  <a:t>Dạng 3:</a:t>
                </a:r>
                <a:endParaRPr lang="en-US" sz="3733" b="1" kern="0" dirty="0">
                  <a:solidFill>
                    <a:srgbClr val="0000CC"/>
                  </a:solidFill>
                  <a:effectLst>
                    <a:outerShdw blurRad="762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Cambria" panose="02040503050406030204" pitchFamily="18" charset="0"/>
                  <a:cs typeface="Chu Van An" panose="02020603050405020304" pitchFamily="18" charset="0"/>
                </a:endParaRPr>
              </a:p>
            </p:txBody>
          </p:sp>
          <p:sp>
            <p:nvSpPr>
              <p:cNvPr id="15" name="Chevron 29">
                <a:extLst>
                  <a:ext uri="{FF2B5EF4-FFF2-40B4-BE49-F238E27FC236}">
                    <a16:creationId xmlns:a16="http://schemas.microsoft.com/office/drawing/2014/main" xmlns="" id="{99BFC4DC-7A33-4BEA-AAE9-33513B37C698}"/>
                  </a:ext>
                </a:extLst>
              </p:cNvPr>
              <p:cNvSpPr/>
              <p:nvPr/>
            </p:nvSpPr>
            <p:spPr bwMode="auto">
              <a:xfrm>
                <a:off x="5733421" y="2247301"/>
                <a:ext cx="8346036" cy="473083"/>
              </a:xfrm>
              <a:prstGeom prst="chevron">
                <a:avLst>
                  <a:gd name="adj" fmla="val 34040"/>
                </a:avLst>
              </a:prstGeom>
              <a:solidFill>
                <a:srgbClr val="0000CC"/>
              </a:solidFill>
              <a:ln>
                <a:solidFill>
                  <a:srgbClr val="00B0F0"/>
                </a:solidFill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 anchor="ctr"/>
              <a:lstStyle/>
              <a:p>
                <a:pPr algn="ctr">
                  <a:defRPr/>
                </a:pPr>
                <a:r>
                  <a:rPr lang="en-US" sz="3733" b="1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cs typeface="Chu Van An" panose="02020603050405020304" pitchFamily="18" charset="0"/>
                  </a:rPr>
                  <a:t>Bpt đ</a:t>
                </a:r>
                <a:r>
                  <a:rPr lang="vi-VN" sz="3733" b="1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cs typeface="Chu Van An" panose="02020603050405020304" pitchFamily="18" charset="0"/>
                  </a:rPr>
                  <a:t>ư</a:t>
                </a:r>
                <a:r>
                  <a:rPr lang="en-US" sz="3733" b="1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cs typeface="Chu Van An" panose="02020603050405020304" pitchFamily="18" charset="0"/>
                  </a:rPr>
                  <a:t>a về cùng c</a:t>
                </a:r>
                <a:r>
                  <a:rPr lang="vi-VN" sz="3733" b="1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cs typeface="Chu Van An" panose="02020603050405020304" pitchFamily="18" charset="0"/>
                  </a:rPr>
                  <a:t>ơ</a:t>
                </a:r>
                <a:r>
                  <a:rPr lang="en-US" sz="3733" b="1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cs typeface="Chu Van An" panose="02020603050405020304" pitchFamily="18" charset="0"/>
                  </a:rPr>
                  <a:t> số</a:t>
                </a:r>
                <a:endParaRPr lang="en-US" sz="3733" b="1" kern="0" dirty="0">
                  <a:solidFill>
                    <a:schemeClr val="bg1">
                      <a:lumMod val="95000"/>
                    </a:schemeClr>
                  </a:solidFill>
                  <a:effectLst>
                    <a:outerShdw blurRad="762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Chu Van An" panose="02020603050405020304" pitchFamily="18" charset="0"/>
                  <a:cs typeface="Chu Van An" panose="02020603050405020304" pitchFamily="18" charset="0"/>
                </a:endParaRPr>
              </a:p>
            </p:txBody>
          </p: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3" name="Content Placeholder 2">
                <a:extLst>
                  <a:ext uri="{FF2B5EF4-FFF2-40B4-BE49-F238E27FC236}">
                    <a16:creationId xmlns:a16="http://schemas.microsoft.com/office/drawing/2014/main" xmlns="" id="{2B2853A7-18F7-4ED0-A163-BA3E008E32F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48025" y="1549766"/>
                <a:ext cx="11895950" cy="5274590"/>
              </a:xfrm>
              <a:prstGeom prst="rect">
                <a:avLst/>
              </a:prstGeom>
              <a:noFill/>
              <a:ln>
                <a:noFill/>
                <a:prstDash val="sysDash"/>
              </a:ln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0000"/>
                  </a:lnSpc>
                </a:pPr>
                <a:r>
                  <a:rPr lang="en-US" b="1" dirty="0">
                    <a:solidFill>
                      <a:srgbClr val="FF0000"/>
                    </a:solidFill>
                    <a:ea typeface="Times New Roman" panose="02020603050405020304" pitchFamily="18" charset="0"/>
                    <a:sym typeface="Wingdings 2" panose="05020102010507070707" pitchFamily="18" charset="2"/>
                  </a:rPr>
                  <a:t></a:t>
                </a:r>
                <a:r>
                  <a:rPr lang="en-US" b="1" i="1" dirty="0">
                    <a:solidFill>
                      <a:srgbClr val="0000CC"/>
                    </a:solidFill>
                    <a:ea typeface="Times New Roman" panose="02020603050405020304" pitchFamily="18" charset="0"/>
                    <a:sym typeface="Wingdings 2" panose="05020102010507070707" pitchFamily="18" charset="2"/>
                  </a:rPr>
                  <a:t>.</a:t>
                </a:r>
                <a:r>
                  <a:rPr lang="en-US" b="1" i="1" dirty="0" err="1">
                    <a:solidFill>
                      <a:srgbClr val="0000CC"/>
                    </a:solidFill>
                    <a:ea typeface="Times New Roman" panose="02020603050405020304" pitchFamily="18" charset="0"/>
                  </a:rPr>
                  <a:t>Phương</a:t>
                </a:r>
                <a:r>
                  <a:rPr lang="en-US" b="1" i="1" dirty="0">
                    <a:solidFill>
                      <a:srgbClr val="0000CC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b="1" i="1" dirty="0" err="1">
                    <a:solidFill>
                      <a:srgbClr val="0000CC"/>
                    </a:solidFill>
                    <a:ea typeface="Times New Roman" panose="02020603050405020304" pitchFamily="18" charset="0"/>
                  </a:rPr>
                  <a:t>pháp</a:t>
                </a:r>
                <a:r>
                  <a:rPr lang="en-US" b="1" i="1" dirty="0">
                    <a:solidFill>
                      <a:srgbClr val="0000CC"/>
                    </a:solidFill>
                    <a:ea typeface="Times New Roman" panose="02020603050405020304" pitchFamily="18" charset="0"/>
                  </a:rPr>
                  <a:t>:</a:t>
                </a:r>
              </a:p>
              <a:p>
                <a:pPr>
                  <a:lnSpc>
                    <a:spcPct val="100000"/>
                  </a:lnSpc>
                </a:pPr>
                <a:r>
                  <a:rPr lang="en-US" dirty="0">
                    <a:latin typeface="Yu Mincho" panose="02020400000000000000" pitchFamily="18" charset="-128"/>
                    <a:ea typeface="Yu Mincho" panose="02020400000000000000" pitchFamily="18" charset="-128"/>
                  </a:rPr>
                  <a:t>⓵.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bất</a:t>
                </a:r>
                <a:r>
                  <a:rPr lang="en-US" dirty="0"/>
                  <a:t> </a:t>
                </a:r>
                <a:r>
                  <a:rPr lang="en-US" dirty="0" err="1"/>
                  <a:t>phương</a:t>
                </a:r>
                <a:r>
                  <a:rPr lang="en-US" dirty="0"/>
                  <a:t> </a:t>
                </a:r>
                <a:r>
                  <a:rPr lang="en-US" dirty="0" err="1"/>
                  <a:t>trình</a:t>
                </a:r>
                <a:r>
                  <a:rPr lang="en-US" dirty="0"/>
                  <a:t> </a:t>
                </a:r>
                <a:r>
                  <a:rPr lang="en-US" dirty="0" err="1"/>
                  <a:t>logarit</a:t>
                </a:r>
                <a:r>
                  <a:rPr lang="en-US" dirty="0"/>
                  <a:t> </a:t>
                </a:r>
                <a:r>
                  <a:rPr lang="en-US" dirty="0" err="1"/>
                  <a:t>cơ</a:t>
                </a:r>
                <a:r>
                  <a:rPr lang="en-US" dirty="0"/>
                  <a:t> </a:t>
                </a:r>
                <a:r>
                  <a:rPr lang="en-US" dirty="0" err="1"/>
                  <a:t>bản</a:t>
                </a:r>
                <a:r>
                  <a:rPr lang="en-US" dirty="0"/>
                  <a:t> </a:t>
                </a:r>
                <a:r>
                  <a:rPr lang="en-US" dirty="0" err="1"/>
                  <a:t>có</a:t>
                </a:r>
                <a:r>
                  <a:rPr lang="en-US" dirty="0"/>
                  <a:t> </a:t>
                </a:r>
                <a:r>
                  <a:rPr lang="en-US" dirty="0" err="1"/>
                  <a:t>dạng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𝑙𝑜𝑔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  <a:p>
                <a:pPr>
                  <a:lnSpc>
                    <a:spcPct val="100000"/>
                  </a:lnSpc>
                </a:pPr>
                <a:r>
                  <a:rPr lang="en-US" b="1" dirty="0">
                    <a:sym typeface="Wingdings 2" panose="05020102010507070707" pitchFamily="18" charset="2"/>
                  </a:rPr>
                  <a:t>. </a:t>
                </a:r>
                <a:r>
                  <a:rPr lang="en-US" dirty="0" err="1"/>
                  <a:t>Nếu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&gt;</m:t>
                    </m:r>
                  </m:oMath>
                </a14:m>
                <a:r>
                  <a:rPr lang="en-US" dirty="0"/>
                  <a:t>1 t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ì 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(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 )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&gt;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𝑔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(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 )</m:t>
                        </m:r>
                      </m:sup>
                    </m:sSup>
                    <m:r>
                      <a:rPr lang="en-US">
                        <a:latin typeface="Cambria Math" panose="02040503050406030204" pitchFamily="18" charset="0"/>
                      </a:rPr>
                      <m:t>⇔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)&gt;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)</a:t>
                </a:r>
              </a:p>
              <a:p>
                <a:pPr>
                  <a:lnSpc>
                    <a:spcPct val="100000"/>
                  </a:lnSpc>
                </a:pPr>
                <a:r>
                  <a:rPr lang="en-US" b="1" dirty="0">
                    <a:sym typeface="Wingdings 2" panose="05020102010507070707" pitchFamily="18" charset="2"/>
                  </a:rPr>
                  <a:t>. </a:t>
                </a:r>
                <a:r>
                  <a:rPr lang="en-US" dirty="0" err="1"/>
                  <a:t>Nếu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&lt;</m:t>
                    </m:r>
                  </m:oMath>
                </a14:m>
                <a:r>
                  <a:rPr lang="en-US" dirty="0"/>
                  <a:t>a&lt;1 t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ì̀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(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 )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&gt;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𝑔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(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 )</m:t>
                        </m:r>
                      </m:sup>
                    </m:sSup>
                    <m:r>
                      <a:rPr lang="en-US">
                        <a:latin typeface="Cambria Math" panose="02040503050406030204" pitchFamily="18" charset="0"/>
                      </a:rPr>
                      <m:t>⇔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)&lt;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</m:oMath>
                </a14:m>
                <a:r>
                  <a:rPr lang="en-US" dirty="0"/>
                  <a:t> x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>
                  <a:lnSpc>
                    <a:spcPct val="100000"/>
                  </a:lnSpc>
                </a:pPr>
                <a:r>
                  <a:rPr lang="en-US" dirty="0"/>
                  <a:t> </a:t>
                </a:r>
                <a:endParaRPr lang="vi-VN" dirty="0"/>
              </a:p>
              <a:p>
                <a:pPr>
                  <a:lnSpc>
                    <a:spcPct val="100000"/>
                  </a:lnSpc>
                </a:pPr>
                <a:endParaRPr lang="en-US" dirty="0"/>
              </a:p>
              <a:p>
                <a:pPr marL="858838" algn="just">
                  <a:lnSpc>
                    <a:spcPct val="100000"/>
                  </a:lnSpc>
                  <a:spcBef>
                    <a:spcPts val="60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endParaRPr lang="en-US" dirty="0">
                  <a:solidFill>
                    <a:srgbClr val="002060"/>
                  </a:solidFill>
                </a:endParaRPr>
              </a:p>
              <a:p>
                <a:pPr algn="just">
                  <a:lnSpc>
                    <a:spcPct val="10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vi-VN" dirty="0">
                  <a:solidFill>
                    <a:srgbClr val="002060"/>
                  </a:solidFill>
                </a:endParaRPr>
              </a:p>
              <a:p>
                <a:pPr algn="just">
                  <a:lnSpc>
                    <a:spcPct val="10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US" dirty="0">
                  <a:solidFill>
                    <a:srgbClr val="002060"/>
                  </a:solidFill>
                </a:endParaRPr>
              </a:p>
              <a:p>
                <a:pPr algn="just">
                  <a:lnSpc>
                    <a:spcPct val="10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vi-VN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23" name="Content Placeholder 2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2B2853A7-18F7-4ED0-A163-BA3E008E32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025" y="1549766"/>
                <a:ext cx="11895950" cy="5274590"/>
              </a:xfrm>
              <a:prstGeom prst="rect">
                <a:avLst/>
              </a:prstGeom>
              <a:blipFill rotWithShape="1">
                <a:blip r:embed="rId4"/>
                <a:stretch>
                  <a:fillRect l="-1281" t="-1618"/>
                </a:stretch>
              </a:blipFill>
              <a:ln>
                <a:noFill/>
                <a:prstDash val="sysDash"/>
              </a:ln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2077208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uiExpand="1" build="p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CA91DD8-A731-469A-BB09-5E7BA9C6C8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1773" y="6745185"/>
            <a:ext cx="3903108" cy="7917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BECD3442-55B7-44D2-8B0C-A48AFFBF41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7574" y="6597297"/>
            <a:ext cx="2775439" cy="295777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8CCF46B5-7D20-415B-98D6-CFFB006B8506}"/>
              </a:ext>
            </a:extLst>
          </p:cNvPr>
          <p:cNvGrpSpPr/>
          <p:nvPr/>
        </p:nvGrpSpPr>
        <p:grpSpPr>
          <a:xfrm>
            <a:off x="3159230" y="128041"/>
            <a:ext cx="738457" cy="685801"/>
            <a:chOff x="2043534" y="1706989"/>
            <a:chExt cx="738457" cy="685800"/>
          </a:xfrm>
        </p:grpSpPr>
        <p:sp>
          <p:nvSpPr>
            <p:cNvPr id="16" name="AutoShape 43">
              <a:extLst>
                <a:ext uri="{FF2B5EF4-FFF2-40B4-BE49-F238E27FC236}">
                  <a16:creationId xmlns:a16="http://schemas.microsoft.com/office/drawing/2014/main" xmlns="" id="{EC2DAE92-0740-455C-998C-06ED1994E71D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043534" y="1706989"/>
              <a:ext cx="738457" cy="685800"/>
            </a:xfrm>
            <a:prstGeom prst="diamond">
              <a:avLst/>
            </a:prstGeom>
            <a:solidFill>
              <a:srgbClr val="0000CC"/>
            </a:solidFill>
            <a:ln w="25400" algn="ctr">
              <a:solidFill>
                <a:schemeClr val="bg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3200">
                <a:latin typeface="Chu Van An" panose="02020603050405020304" pitchFamily="18" charset="0"/>
                <a:cs typeface="Chu Van An" panose="02020603050405020304" pitchFamily="18" charset="0"/>
              </a:endParaRPr>
            </a:p>
          </p:txBody>
        </p:sp>
        <p:sp>
          <p:nvSpPr>
            <p:cNvPr id="17" name="Text Box 45">
              <a:extLst>
                <a:ext uri="{FF2B5EF4-FFF2-40B4-BE49-F238E27FC236}">
                  <a16:creationId xmlns:a16="http://schemas.microsoft.com/office/drawing/2014/main" xmlns="" id="{B73BB27B-82AA-46BA-B313-9BBC4936D223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2115245" y="1793218"/>
              <a:ext cx="595035" cy="5847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vi-VN" sz="3200" b="1">
                  <a:solidFill>
                    <a:schemeClr val="bg1"/>
                  </a:solidFill>
                  <a:latin typeface="Yu Gothic" panose="020B0400000000000000" pitchFamily="34" charset="-128"/>
                  <a:ea typeface="Yu Gothic" panose="020B0400000000000000" pitchFamily="34" charset="-128"/>
                  <a:cs typeface="Chu Van An" panose="02020603050405020304" pitchFamily="18" charset="0"/>
                </a:rPr>
                <a:t>⓶</a:t>
              </a:r>
              <a:endParaRPr lang="en-US" altLang="vi-VN" sz="3200" b="1">
                <a:solidFill>
                  <a:schemeClr val="bg1"/>
                </a:solidFill>
                <a:latin typeface="Chu Van An" panose="02020603050405020304" pitchFamily="18" charset="0"/>
                <a:cs typeface="Chu Van An" panose="02020603050405020304" pitchFamily="18" charset="0"/>
              </a:endParaRPr>
            </a:p>
          </p:txBody>
        </p:sp>
      </p:grpSp>
      <p:sp>
        <p:nvSpPr>
          <p:cNvPr id="19" name="Hexagon 26">
            <a:extLst>
              <a:ext uri="{FF2B5EF4-FFF2-40B4-BE49-F238E27FC236}">
                <a16:creationId xmlns:a16="http://schemas.microsoft.com/office/drawing/2014/main" xmlns="" id="{D6C17B40-6E5F-4ADB-A3BE-07CDA82600F4}"/>
              </a:ext>
            </a:extLst>
          </p:cNvPr>
          <p:cNvSpPr/>
          <p:nvPr/>
        </p:nvSpPr>
        <p:spPr bwMode="auto">
          <a:xfrm>
            <a:off x="3897685" y="128038"/>
            <a:ext cx="5446567" cy="594351"/>
          </a:xfrm>
          <a:prstGeom prst="hexagon">
            <a:avLst>
              <a:gd name="adj" fmla="val 31838"/>
              <a:gd name="vf" fmla="val 115470"/>
            </a:avLst>
          </a:prstGeom>
          <a:solidFill>
            <a:srgbClr val="FFFF99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/>
          <a:lstStyle/>
          <a:p>
            <a:pPr algn="ctr"/>
            <a:r>
              <a:rPr lang="en-US" altLang="vi-VN" sz="3200" b="1">
                <a:solidFill>
                  <a:srgbClr val="C00000"/>
                </a:solidFill>
                <a:latin typeface="Chu Van An" panose="02020603050405020304" pitchFamily="18" charset="0"/>
                <a:cs typeface="Chu Van An" panose="02020603050405020304" pitchFamily="18" charset="0"/>
              </a:rPr>
              <a:t>Phân dạng bài tập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61F9ED2D-C56C-485E-BB13-F68F1FC6F4C6}"/>
              </a:ext>
            </a:extLst>
          </p:cNvPr>
          <p:cNvGrpSpPr/>
          <p:nvPr/>
        </p:nvGrpSpPr>
        <p:grpSpPr>
          <a:xfrm>
            <a:off x="148025" y="864371"/>
            <a:ext cx="11973484" cy="5865587"/>
            <a:chOff x="189272" y="1254219"/>
            <a:chExt cx="11973484" cy="4563206"/>
          </a:xfrm>
        </p:grpSpPr>
        <p:sp>
          <p:nvSpPr>
            <p:cNvPr id="18" name="Content Placeholder 2">
              <a:extLst>
                <a:ext uri="{FF2B5EF4-FFF2-40B4-BE49-F238E27FC236}">
                  <a16:creationId xmlns:a16="http://schemas.microsoft.com/office/drawing/2014/main" xmlns="" id="{5C607D02-F3EA-4874-B48F-93ED609CEE50}"/>
                </a:ext>
              </a:extLst>
            </p:cNvPr>
            <p:cNvSpPr txBox="1">
              <a:spLocks/>
            </p:cNvSpPr>
            <p:nvPr/>
          </p:nvSpPr>
          <p:spPr>
            <a:xfrm>
              <a:off x="189272" y="1485008"/>
              <a:ext cx="11973484" cy="4332417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0000CC"/>
              </a:solidFill>
              <a:prstDash val="sysDash"/>
            </a:ln>
          </p:spPr>
          <p:txBody>
            <a:bodyPr vert="horz" lIns="91440" tIns="45720" rIns="91440" bIns="45720" rtlCol="0">
              <a:norm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3200" kern="1200">
                  <a:solidFill>
                    <a:srgbClr val="000066"/>
                  </a:solidFill>
                  <a:latin typeface="Chu Van An" panose="02020603050405020304" pitchFamily="18" charset="0"/>
                  <a:ea typeface="+mn-ea"/>
                  <a:cs typeface="Chu Van An" panose="02020603050405020304" pitchFamily="18" charset="0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3800" kern="1200">
                  <a:solidFill>
                    <a:schemeClr val="bg1">
                      <a:lumMod val="95000"/>
                    </a:schemeClr>
                  </a:solidFill>
                  <a:latin typeface="Chu Van An" panose="02020603050405020304" pitchFamily="18" charset="0"/>
                  <a:ea typeface="+mn-ea"/>
                  <a:cs typeface="Chu Van An" panose="02020603050405020304" pitchFamily="18" charset="0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3800" kern="1200">
                  <a:solidFill>
                    <a:schemeClr val="bg1">
                      <a:lumMod val="95000"/>
                    </a:schemeClr>
                  </a:solidFill>
                  <a:latin typeface="Chu Van An" panose="02020603050405020304" pitchFamily="18" charset="0"/>
                  <a:ea typeface="+mn-ea"/>
                  <a:cs typeface="Chu Van An" panose="02020603050405020304" pitchFamily="18" charset="0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3800" kern="1200">
                  <a:solidFill>
                    <a:schemeClr val="bg1">
                      <a:lumMod val="95000"/>
                    </a:schemeClr>
                  </a:solidFill>
                  <a:latin typeface="Chu Van An" panose="02020603050405020304" pitchFamily="18" charset="0"/>
                  <a:ea typeface="+mn-ea"/>
                  <a:cs typeface="Chu Van An" panose="02020603050405020304" pitchFamily="18" charset="0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3800" kern="1200">
                  <a:solidFill>
                    <a:schemeClr val="bg1">
                      <a:lumMod val="95000"/>
                    </a:schemeClr>
                  </a:solidFill>
                  <a:latin typeface="Chu Van An" panose="02020603050405020304" pitchFamily="18" charset="0"/>
                  <a:ea typeface="+mn-ea"/>
                  <a:cs typeface="Chu Van An" panose="02020603050405020304" pitchFamily="18" charset="0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1">
                <a:sym typeface="Wingdings 2" panose="05020102010507070707" pitchFamily="18" charset="2"/>
              </a:endParaRPr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xmlns="" id="{1C5BF100-4FBE-4CB4-B6E7-1F7B5CF0B112}"/>
                </a:ext>
              </a:extLst>
            </p:cNvPr>
            <p:cNvGrpSpPr/>
            <p:nvPr/>
          </p:nvGrpSpPr>
          <p:grpSpPr>
            <a:xfrm>
              <a:off x="259763" y="1254219"/>
              <a:ext cx="11419301" cy="483492"/>
              <a:chOff x="2660156" y="2236892"/>
              <a:chExt cx="11419301" cy="483492"/>
            </a:xfrm>
          </p:grpSpPr>
          <p:sp>
            <p:nvSpPr>
              <p:cNvPr id="14" name="Hexagon 26">
                <a:extLst>
                  <a:ext uri="{FF2B5EF4-FFF2-40B4-BE49-F238E27FC236}">
                    <a16:creationId xmlns:a16="http://schemas.microsoft.com/office/drawing/2014/main" xmlns="" id="{B3E21DF9-1EE7-48EE-81BF-7969A2791AC5}"/>
                  </a:ext>
                </a:extLst>
              </p:cNvPr>
              <p:cNvSpPr/>
              <p:nvPr/>
            </p:nvSpPr>
            <p:spPr bwMode="auto">
              <a:xfrm>
                <a:off x="2660156" y="2236892"/>
                <a:ext cx="3249079" cy="473084"/>
              </a:xfrm>
              <a:prstGeom prst="hexagon">
                <a:avLst>
                  <a:gd name="adj" fmla="val 31838"/>
                  <a:gd name="vf" fmla="val 115470"/>
                </a:avLst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1"/>
                </a:solidFill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 anchor="ctr"/>
              <a:lstStyle/>
              <a:p>
                <a:pPr>
                  <a:defRPr/>
                </a:pPr>
                <a:r>
                  <a:rPr lang="en-US" sz="3733" b="1" kern="0">
                    <a:solidFill>
                      <a:srgbClr val="C00000"/>
                    </a:solidFill>
                    <a:effectLst>
                      <a:outerShdw blurRad="76200" dist="38100" dir="5400000" algn="t" rotWithShape="0">
                        <a:prstClr val="black">
                          <a:alpha val="40000"/>
                        </a:prstClr>
                      </a:outerShdw>
                    </a:effectLst>
                    <a:latin typeface="Chu Van An" panose="02020603050405020304" pitchFamily="18" charset="0"/>
                    <a:cs typeface="Chu Van An" panose="02020603050405020304" pitchFamily="18" charset="0"/>
                    <a:sym typeface="Wingdings 2" panose="05020102010507070707" pitchFamily="18" charset="2"/>
                  </a:rPr>
                  <a:t></a:t>
                </a:r>
                <a:r>
                  <a:rPr lang="en-US" sz="3733" b="1" kern="0">
                    <a:solidFill>
                      <a:srgbClr val="0000CC"/>
                    </a:solidFill>
                    <a:effectLst>
                      <a:outerShdw blurRad="76200" dist="38100" dir="5400000" algn="t" rotWithShape="0">
                        <a:prstClr val="black">
                          <a:alpha val="40000"/>
                        </a:prstClr>
                      </a:outerShdw>
                    </a:effectLst>
                    <a:latin typeface="Chu Van An" panose="02020603050405020304" pitchFamily="18" charset="0"/>
                    <a:cs typeface="Chu Van An" panose="02020603050405020304" pitchFamily="18" charset="0"/>
                    <a:sym typeface="Wingdings 2" panose="05020102010507070707" pitchFamily="18" charset="2"/>
                  </a:rPr>
                  <a:t>.</a:t>
                </a:r>
                <a:r>
                  <a:rPr lang="en-US" sz="3733" b="1" kern="0">
                    <a:solidFill>
                      <a:srgbClr val="0000CC"/>
                    </a:solidFill>
                    <a:effectLst>
                      <a:outerShdw blurRad="76200" dist="38100" dir="5400000" algn="t" rotWithShape="0">
                        <a:prstClr val="black">
                          <a:alpha val="40000"/>
                        </a:prstClr>
                      </a:outerShdw>
                    </a:effectLst>
                    <a:latin typeface="Cambria" panose="02040503050406030204" pitchFamily="18" charset="0"/>
                    <a:cs typeface="Chu Van An" panose="02020603050405020304" pitchFamily="18" charset="0"/>
                  </a:rPr>
                  <a:t>Dạng 3:</a:t>
                </a:r>
                <a:endParaRPr lang="en-US" sz="3733" b="1" kern="0" dirty="0">
                  <a:solidFill>
                    <a:srgbClr val="0000CC"/>
                  </a:solidFill>
                  <a:effectLst>
                    <a:outerShdw blurRad="762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Cambria" panose="02040503050406030204" pitchFamily="18" charset="0"/>
                  <a:cs typeface="Chu Van An" panose="02020603050405020304" pitchFamily="18" charset="0"/>
                </a:endParaRPr>
              </a:p>
            </p:txBody>
          </p:sp>
          <p:sp>
            <p:nvSpPr>
              <p:cNvPr id="15" name="Chevron 29">
                <a:extLst>
                  <a:ext uri="{FF2B5EF4-FFF2-40B4-BE49-F238E27FC236}">
                    <a16:creationId xmlns:a16="http://schemas.microsoft.com/office/drawing/2014/main" xmlns="" id="{99BFC4DC-7A33-4BEA-AAE9-33513B37C698}"/>
                  </a:ext>
                </a:extLst>
              </p:cNvPr>
              <p:cNvSpPr/>
              <p:nvPr/>
            </p:nvSpPr>
            <p:spPr bwMode="auto">
              <a:xfrm>
                <a:off x="5733421" y="2247301"/>
                <a:ext cx="8346036" cy="473083"/>
              </a:xfrm>
              <a:prstGeom prst="chevron">
                <a:avLst>
                  <a:gd name="adj" fmla="val 34040"/>
                </a:avLst>
              </a:prstGeom>
              <a:solidFill>
                <a:srgbClr val="0000CC"/>
              </a:solidFill>
              <a:ln>
                <a:solidFill>
                  <a:srgbClr val="00B0F0"/>
                </a:solidFill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 anchor="ctr"/>
              <a:lstStyle/>
              <a:p>
                <a:pPr algn="ctr">
                  <a:defRPr/>
                </a:pPr>
                <a:r>
                  <a:rPr lang="en-US" sz="3733" b="1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cs typeface="Chu Van An" panose="02020603050405020304" pitchFamily="18" charset="0"/>
                  </a:rPr>
                  <a:t>Bpt đ</a:t>
                </a:r>
                <a:r>
                  <a:rPr lang="vi-VN" sz="3733" b="1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cs typeface="Chu Van An" panose="02020603050405020304" pitchFamily="18" charset="0"/>
                  </a:rPr>
                  <a:t>ư</a:t>
                </a:r>
                <a:r>
                  <a:rPr lang="en-US" sz="3733" b="1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cs typeface="Chu Van An" panose="02020603050405020304" pitchFamily="18" charset="0"/>
                  </a:rPr>
                  <a:t>a về cùng c</a:t>
                </a:r>
                <a:r>
                  <a:rPr lang="vi-VN" sz="3733" b="1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cs typeface="Chu Van An" panose="02020603050405020304" pitchFamily="18" charset="0"/>
                  </a:rPr>
                  <a:t>ơ</a:t>
                </a:r>
                <a:r>
                  <a:rPr lang="en-US" sz="3733" b="1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cs typeface="Chu Van An" panose="02020603050405020304" pitchFamily="18" charset="0"/>
                  </a:rPr>
                  <a:t> số</a:t>
                </a:r>
                <a:endParaRPr lang="en-US" sz="3733" b="1" kern="0" dirty="0">
                  <a:solidFill>
                    <a:schemeClr val="bg1">
                      <a:lumMod val="95000"/>
                    </a:schemeClr>
                  </a:solidFill>
                  <a:effectLst>
                    <a:outerShdw blurRad="762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Chu Van An" panose="02020603050405020304" pitchFamily="18" charset="0"/>
                  <a:cs typeface="Chu Van An" panose="02020603050405020304" pitchFamily="18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Content Placeholder 2">
                <a:extLst>
                  <a:ext uri="{FF2B5EF4-FFF2-40B4-BE49-F238E27FC236}">
                    <a16:creationId xmlns:a16="http://schemas.microsoft.com/office/drawing/2014/main" xmlns="" id="{2B2853A7-18F7-4ED0-A163-BA3E008E32F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48025" y="1549765"/>
                <a:ext cx="11895950" cy="5274591"/>
              </a:xfrm>
              <a:prstGeom prst="rect">
                <a:avLst/>
              </a:prstGeom>
              <a:noFill/>
              <a:ln>
                <a:noFill/>
                <a:prstDash val="sysDash"/>
              </a:ln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0000"/>
                  </a:lnSpc>
                </a:pPr>
                <a:r>
                  <a:rPr lang="en-US" b="1">
                    <a:solidFill>
                      <a:srgbClr val="FF0000"/>
                    </a:solidFill>
                    <a:ea typeface="Times New Roman" panose="02020603050405020304" pitchFamily="18" charset="0"/>
                    <a:sym typeface="Wingdings 2" panose="05020102010507070707" pitchFamily="18" charset="2"/>
                  </a:rPr>
                  <a:t></a:t>
                </a:r>
                <a:r>
                  <a:rPr lang="en-US" b="1" i="1">
                    <a:solidFill>
                      <a:srgbClr val="0000CC"/>
                    </a:solidFill>
                    <a:ea typeface="Times New Roman" panose="02020603050405020304" pitchFamily="18" charset="0"/>
                    <a:sym typeface="Wingdings 2" panose="05020102010507070707" pitchFamily="18" charset="2"/>
                  </a:rPr>
                  <a:t>.</a:t>
                </a:r>
                <a:r>
                  <a:rPr lang="en-US" b="1" i="1">
                    <a:solidFill>
                      <a:srgbClr val="0000CC"/>
                    </a:solidFill>
                    <a:ea typeface="Times New Roman" panose="02020603050405020304" pitchFamily="18" charset="0"/>
                  </a:rPr>
                  <a:t>Phương pháp:</a:t>
                </a:r>
              </a:p>
              <a:p>
                <a:pPr>
                  <a:lnSpc>
                    <a:spcPct val="100000"/>
                  </a:lnSpc>
                </a:pPr>
                <a:r>
                  <a:rPr lang="en-US">
                    <a:latin typeface="Yu Mincho" panose="02020400000000000000" pitchFamily="18" charset="-128"/>
                    <a:ea typeface="Yu Mincho" panose="02020400000000000000" pitchFamily="18" charset="-128"/>
                  </a:rPr>
                  <a:t>⓶. </a:t>
                </a:r>
                <a:r>
                  <a:rPr lang="en-US"/>
                  <a:t>Xét </a:t>
                </a:r>
                <a:r>
                  <a:rPr lang="en-US" dirty="0" err="1"/>
                  <a:t>bất</a:t>
                </a:r>
                <a:r>
                  <a:rPr lang="en-US" dirty="0"/>
                  <a:t> </a:t>
                </a:r>
                <a:r>
                  <a:rPr lang="en-US" dirty="0" err="1"/>
                  <a:t>phương</a:t>
                </a:r>
                <a:r>
                  <a:rPr lang="en-US" dirty="0"/>
                  <a:t> </a:t>
                </a:r>
                <a:r>
                  <a:rPr lang="en-US" dirty="0" err="1"/>
                  <a:t>trình</a:t>
                </a:r>
                <a:r>
                  <a:rPr lang="en-US" dirty="0"/>
                  <a:t> </a:t>
                </a:r>
                <a:r>
                  <a:rPr lang="en-US" dirty="0" err="1"/>
                  <a:t>logarit</a:t>
                </a:r>
                <a:r>
                  <a:rPr lang="en-US" dirty="0"/>
                  <a:t> </a:t>
                </a:r>
                <a:r>
                  <a:rPr lang="en-US" dirty="0" err="1"/>
                  <a:t>cơ</a:t>
                </a:r>
                <a:r>
                  <a:rPr lang="en-US" dirty="0"/>
                  <a:t> </a:t>
                </a:r>
                <a:r>
                  <a:rPr lang="en-US" dirty="0" err="1"/>
                  <a:t>bản</a:t>
                </a:r>
                <a:r>
                  <a:rPr lang="en-US" dirty="0"/>
                  <a:t> </a:t>
                </a:r>
                <a:r>
                  <a:rPr lang="en-US" dirty="0" err="1"/>
                  <a:t>có</a:t>
                </a:r>
                <a:r>
                  <a:rPr lang="en-US" dirty="0"/>
                  <a:t> </a:t>
                </a:r>
                <a:r>
                  <a:rPr lang="en-US" dirty="0" err="1"/>
                  <a:t>dạng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𝑙𝑜𝑔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  <a:p>
                <a:pPr>
                  <a:lnSpc>
                    <a:spcPct val="100000"/>
                  </a:lnSpc>
                </a:pPr>
                <a:r>
                  <a:rPr lang="en-US" b="1" dirty="0">
                    <a:sym typeface="Wingdings 2" panose="05020102010507070707" pitchFamily="18" charset="2"/>
                  </a:rPr>
                  <a:t></a:t>
                </a:r>
                <a:r>
                  <a:rPr lang="en-US" b="1" dirty="0"/>
                  <a:t>. </a:t>
                </a:r>
                <a:r>
                  <a:rPr lang="en-US" dirty="0" err="1"/>
                  <a:t>Trường</a:t>
                </a:r>
                <a:r>
                  <a:rPr lang="en-US" dirty="0"/>
                  <a:t> </a:t>
                </a:r>
                <a:r>
                  <a:rPr lang="en-US" dirty="0" err="1"/>
                  <a:t>hợp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&gt;1</m:t>
                    </m:r>
                  </m:oMath>
                </a14:m>
                <a:r>
                  <a:rPr lang="en-US" dirty="0"/>
                  <a:t>, ta </a:t>
                </a:r>
                <a:r>
                  <a:rPr lang="en-US" dirty="0" err="1"/>
                  <a:t>có</a:t>
                </a:r>
                <a:r>
                  <a:rPr lang="en-US" dirty="0"/>
                  <a:t>: </a:t>
                </a:r>
              </a:p>
              <a:p>
                <a:pPr>
                  <a:lnSpc>
                    <a:spcPct val="1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𝑙𝑜𝑔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)&gt;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𝑙𝑜𝑔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⇔</m:t>
                      </m:r>
                      <m:d>
                        <m:dPr>
                          <m:begChr m:val="{"/>
                          <m:endChr m:val=""/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eqArr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&gt;0</m:t>
                              </m:r>
                            </m: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)&gt;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dirty="0"/>
              </a:p>
              <a:p>
                <a:pPr>
                  <a:lnSpc>
                    <a:spcPct val="100000"/>
                  </a:lnSpc>
                </a:pPr>
                <a:r>
                  <a:rPr lang="en-US" b="1" dirty="0">
                    <a:sym typeface="Wingdings 2" panose="05020102010507070707" pitchFamily="18" charset="2"/>
                  </a:rPr>
                  <a:t></a:t>
                </a:r>
                <a:r>
                  <a:rPr lang="en-US" b="1" dirty="0"/>
                  <a:t>. </a:t>
                </a:r>
                <a:r>
                  <a:rPr lang="en-US" dirty="0" err="1"/>
                  <a:t>Trường</a:t>
                </a:r>
                <a:r>
                  <a:rPr lang="en-US" dirty="0"/>
                  <a:t> </a:t>
                </a:r>
                <a:r>
                  <a:rPr lang="en-US" dirty="0" err="1"/>
                  <a:t>hợp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0&lt;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&lt;1</m:t>
                    </m:r>
                  </m:oMath>
                </a14:m>
                <a:r>
                  <a:rPr lang="en-US" dirty="0"/>
                  <a:t>, ta </a:t>
                </a:r>
                <a:r>
                  <a:rPr lang="en-US" dirty="0" err="1"/>
                  <a:t>có</a:t>
                </a:r>
                <a:r>
                  <a:rPr lang="en-US" dirty="0"/>
                  <a:t>:</a:t>
                </a:r>
              </a:p>
              <a:p>
                <a:pPr>
                  <a:lnSpc>
                    <a:spcPct val="1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𝑙𝑜𝑔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)&gt;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𝑙𝑜𝑔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⇔</m:t>
                      </m:r>
                      <m:d>
                        <m:dPr>
                          <m:begChr m:val="{"/>
                          <m:endChr m:val=""/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eqArr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&gt;0</m:t>
                              </m:r>
                            </m: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&lt;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vi-VN" dirty="0"/>
              </a:p>
              <a:p>
                <a:pPr>
                  <a:lnSpc>
                    <a:spcPct val="100000"/>
                  </a:lnSpc>
                </a:pPr>
                <a:endParaRPr lang="en-US" dirty="0"/>
              </a:p>
              <a:p>
                <a:pPr marL="858838" algn="just">
                  <a:lnSpc>
                    <a:spcPct val="100000"/>
                  </a:lnSpc>
                  <a:spcBef>
                    <a:spcPts val="60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endParaRPr lang="en-US">
                  <a:solidFill>
                    <a:srgbClr val="002060"/>
                  </a:solidFill>
                </a:endParaRPr>
              </a:p>
              <a:p>
                <a:pPr algn="just">
                  <a:lnSpc>
                    <a:spcPct val="10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vi-VN" dirty="0">
                  <a:solidFill>
                    <a:srgbClr val="002060"/>
                  </a:solidFill>
                </a:endParaRPr>
              </a:p>
              <a:p>
                <a:pPr algn="just">
                  <a:lnSpc>
                    <a:spcPct val="10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US">
                  <a:solidFill>
                    <a:srgbClr val="002060"/>
                  </a:solidFill>
                </a:endParaRPr>
              </a:p>
              <a:p>
                <a:pPr algn="just">
                  <a:lnSpc>
                    <a:spcPct val="10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vi-VN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3" name="Content Placeholder 2">
                <a:extLst>
                  <a:ext uri="{FF2B5EF4-FFF2-40B4-BE49-F238E27FC236}">
                    <a16:creationId xmlns:a16="http://schemas.microsoft.com/office/drawing/2014/main" id="{2B2853A7-18F7-4ED0-A163-BA3E008E32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025" y="1549765"/>
                <a:ext cx="11895950" cy="5274591"/>
              </a:xfrm>
              <a:prstGeom prst="rect">
                <a:avLst/>
              </a:prstGeom>
              <a:blipFill>
                <a:blip r:embed="rId4"/>
                <a:stretch>
                  <a:fillRect l="-1281" t="-1618"/>
                </a:stretch>
              </a:blipFill>
              <a:ln>
                <a:noFill/>
                <a:prstDash val="sysDash"/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5351310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uiExpand="1" build="p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CA91DD8-A731-469A-BB09-5E7BA9C6C8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1773" y="6745185"/>
            <a:ext cx="3903108" cy="7917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BECD3442-55B7-44D2-8B0C-A48AFFBF41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7574" y="6597297"/>
            <a:ext cx="2775439" cy="295777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8CCF46B5-7D20-415B-98D6-CFFB006B8506}"/>
              </a:ext>
            </a:extLst>
          </p:cNvPr>
          <p:cNvGrpSpPr/>
          <p:nvPr/>
        </p:nvGrpSpPr>
        <p:grpSpPr>
          <a:xfrm>
            <a:off x="3111340" y="75940"/>
            <a:ext cx="738457" cy="685800"/>
            <a:chOff x="1995645" y="1654893"/>
            <a:chExt cx="738457" cy="685800"/>
          </a:xfrm>
        </p:grpSpPr>
        <p:sp>
          <p:nvSpPr>
            <p:cNvPr id="16" name="AutoShape 43">
              <a:extLst>
                <a:ext uri="{FF2B5EF4-FFF2-40B4-BE49-F238E27FC236}">
                  <a16:creationId xmlns:a16="http://schemas.microsoft.com/office/drawing/2014/main" xmlns="" id="{EC2DAE92-0740-455C-998C-06ED1994E71D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995645" y="1654893"/>
              <a:ext cx="738457" cy="685800"/>
            </a:xfrm>
            <a:prstGeom prst="diamond">
              <a:avLst/>
            </a:prstGeom>
            <a:solidFill>
              <a:srgbClr val="FF0000"/>
            </a:solidFill>
            <a:ln w="25400" algn="ctr">
              <a:solidFill>
                <a:schemeClr val="bg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3200">
                <a:latin typeface="Chu Van An" panose="02020603050405020304" pitchFamily="18" charset="0"/>
                <a:cs typeface="Chu Van An" panose="02020603050405020304" pitchFamily="18" charset="0"/>
              </a:endParaRPr>
            </a:p>
          </p:txBody>
        </p:sp>
        <p:sp>
          <p:nvSpPr>
            <p:cNvPr id="17" name="Text Box 45">
              <a:extLst>
                <a:ext uri="{FF2B5EF4-FFF2-40B4-BE49-F238E27FC236}">
                  <a16:creationId xmlns:a16="http://schemas.microsoft.com/office/drawing/2014/main" xmlns="" id="{B73BB27B-82AA-46BA-B313-9BBC4936D223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2067356" y="1730836"/>
              <a:ext cx="595035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vi-VN" sz="3200" b="1">
                  <a:solidFill>
                    <a:srgbClr val="FFFF00"/>
                  </a:solidFill>
                  <a:latin typeface="Yu Gothic" panose="020B0400000000000000" pitchFamily="34" charset="-128"/>
                  <a:ea typeface="Yu Gothic" panose="020B0400000000000000" pitchFamily="34" charset="-128"/>
                  <a:cs typeface="Chu Van An" panose="02020603050405020304" pitchFamily="18" charset="0"/>
                </a:rPr>
                <a:t>⓷</a:t>
              </a:r>
              <a:endParaRPr lang="en-US" altLang="vi-VN" sz="3200" b="1">
                <a:solidFill>
                  <a:srgbClr val="FFFF00"/>
                </a:solidFill>
                <a:latin typeface="Chu Van An" panose="02020603050405020304" pitchFamily="18" charset="0"/>
                <a:cs typeface="Chu Van An" panose="02020603050405020304" pitchFamily="18" charset="0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0C4A8818-A8C6-40B2-93FC-502248369014}"/>
              </a:ext>
            </a:extLst>
          </p:cNvPr>
          <p:cNvGrpSpPr/>
          <p:nvPr/>
        </p:nvGrpSpPr>
        <p:grpSpPr>
          <a:xfrm>
            <a:off x="-1372803" y="2046835"/>
            <a:ext cx="9144003" cy="5329684"/>
            <a:chOff x="-1059316" y="1014150"/>
            <a:chExt cx="9144002" cy="5329684"/>
          </a:xfrm>
        </p:grpSpPr>
        <p:pic>
          <p:nvPicPr>
            <p:cNvPr id="20" name="Picture 345" descr="shadow_1_m">
              <a:extLst>
                <a:ext uri="{FF2B5EF4-FFF2-40B4-BE49-F238E27FC236}">
                  <a16:creationId xmlns:a16="http://schemas.microsoft.com/office/drawing/2014/main" xmlns="" id="{E4140265-4281-4518-8FC8-899425A5D0E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/>
            <a:srcRect r="61411"/>
            <a:stretch>
              <a:fillRect/>
            </a:stretch>
          </p:blipFill>
          <p:spPr bwMode="gray">
            <a:xfrm flipH="1">
              <a:off x="419251" y="1014150"/>
              <a:ext cx="67637" cy="53296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" name="Picture 345" descr="shadow_1_m">
              <a:extLst>
                <a:ext uri="{FF2B5EF4-FFF2-40B4-BE49-F238E27FC236}">
                  <a16:creationId xmlns:a16="http://schemas.microsoft.com/office/drawing/2014/main" xmlns="" id="{9DFFB59F-41F6-40E0-93B9-B0DF75A1541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/>
            <a:srcRect r="61411"/>
            <a:stretch>
              <a:fillRect/>
            </a:stretch>
          </p:blipFill>
          <p:spPr bwMode="gray">
            <a:xfrm rot="16200000" flipH="1">
              <a:off x="3489825" y="1078573"/>
              <a:ext cx="45719" cy="91440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4" name="Hexagon 26">
            <a:extLst>
              <a:ext uri="{FF2B5EF4-FFF2-40B4-BE49-F238E27FC236}">
                <a16:creationId xmlns:a16="http://schemas.microsoft.com/office/drawing/2014/main" xmlns="" id="{F8C658E0-2FBF-41D6-899E-A9FB2E7EC7FC}"/>
              </a:ext>
            </a:extLst>
          </p:cNvPr>
          <p:cNvSpPr/>
          <p:nvPr/>
        </p:nvSpPr>
        <p:spPr bwMode="auto">
          <a:xfrm>
            <a:off x="3921507" y="123655"/>
            <a:ext cx="5446567" cy="685800"/>
          </a:xfrm>
          <a:prstGeom prst="hexagon">
            <a:avLst>
              <a:gd name="adj" fmla="val 31838"/>
              <a:gd name="vf" fmla="val 115470"/>
            </a:avLst>
          </a:prstGeom>
          <a:solidFill>
            <a:srgbClr val="FFFF99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/>
          <a:lstStyle/>
          <a:p>
            <a:pPr algn="ctr"/>
            <a:r>
              <a:rPr lang="en-US" altLang="vi-VN" sz="3200" b="1">
                <a:solidFill>
                  <a:srgbClr val="0000CC"/>
                </a:solidFill>
                <a:latin typeface="Chu Van An" panose="02020603050405020304" pitchFamily="18" charset="0"/>
                <a:cs typeface="Chu Van An" panose="02020603050405020304" pitchFamily="18" charset="0"/>
              </a:rPr>
              <a:t>Bài tập minh họa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Content Placeholder 2">
                <a:extLst>
                  <a:ext uri="{FF2B5EF4-FFF2-40B4-BE49-F238E27FC236}">
                    <a16:creationId xmlns:a16="http://schemas.microsoft.com/office/drawing/2014/main" xmlns="" id="{1CB4C6FF-9D2A-4DB8-995D-95E7EA1CCA0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20012" y="1002047"/>
                <a:ext cx="11951976" cy="2649899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rgbClr val="0000CC"/>
                </a:solidFill>
                <a:prstDash val="sysDash"/>
              </a:ln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vi-VN" b="1" u="sng">
                    <a:solidFill>
                      <a:srgbClr val="0000CC"/>
                    </a:solidFill>
                  </a:rPr>
                  <a:t>Câu </a:t>
                </a:r>
                <a:r>
                  <a:rPr lang="en-US" b="1" u="sng">
                    <a:solidFill>
                      <a:srgbClr val="0000CC"/>
                    </a:solidFill>
                  </a:rPr>
                  <a:t>1</a:t>
                </a:r>
                <a:r>
                  <a:rPr lang="vi-VN" b="1">
                    <a:solidFill>
                      <a:srgbClr val="0000CC"/>
                    </a:solidFill>
                  </a:rPr>
                  <a:t>:</a:t>
                </a:r>
                <a:r>
                  <a:rPr lang="en-US" dirty="0"/>
                  <a:t> Tập </a:t>
                </a:r>
                <a:r>
                  <a:rPr lang="en-US" dirty="0" err="1"/>
                  <a:t>nghiệm</a:t>
                </a:r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:r>
                  <a:rPr lang="en-US" dirty="0" err="1"/>
                  <a:t>bất</a:t>
                </a:r>
                <a:r>
                  <a:rPr lang="en-US" dirty="0"/>
                  <a:t> </a:t>
                </a:r>
                <a:r>
                  <a:rPr lang="en-US" dirty="0" err="1"/>
                  <a:t>phương</a:t>
                </a:r>
                <a:r>
                  <a:rPr lang="en-US" dirty="0"/>
                  <a:t> </a:t>
                </a:r>
                <a:r>
                  <a:rPr lang="en-US" dirty="0" err="1"/>
                  <a:t>trình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−3</m:t>
                        </m:r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&lt;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</m:oMath>
                </a14:m>
                <a:r>
                  <a:rPr lang="en-US" dirty="0"/>
                  <a:t> là</a:t>
                </a:r>
              </a:p>
              <a:p>
                <a:r>
                  <a:rPr lang="en-US" b="1" dirty="0"/>
                  <a:t>	</a:t>
                </a:r>
                <a:r>
                  <a:rPr lang="fr-FR" b="1">
                    <a:solidFill>
                      <a:srgbClr val="0000CC"/>
                    </a:solidFill>
                    <a:ea typeface="Yu Gothic" panose="020B0400000000000000" pitchFamily="34" charset="-128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fr-FR" b="1">
                        <a:solidFill>
                          <a:srgbClr val="0000CC"/>
                        </a:solidFill>
                        <a:latin typeface="Yu Gothic" panose="020B0400000000000000" pitchFamily="34" charset="-128"/>
                        <a:ea typeface="Yu Gothic" panose="020B0400000000000000" pitchFamily="34" charset="-128"/>
                      </a:rPr>
                      <m:t>Ⓐ</m:t>
                    </m:r>
                  </m:oMath>
                </a14:m>
                <a:r>
                  <a:rPr lang="vi-VN" b="1" dirty="0"/>
                  <a:t>.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1" i="1">
                            <a:latin typeface="Cambria Math"/>
                          </a:rPr>
                        </m:ctrlPr>
                      </m:dPr>
                      <m:e>
                        <m:r>
                          <a:rPr lang="vi-VN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vi-VN" b="1">
                            <a:latin typeface="Cambria Math" panose="02040503050406030204" pitchFamily="18" charset="0"/>
                          </a:rPr>
                          <m:t>∞</m:t>
                        </m:r>
                        <m:r>
                          <a:rPr lang="vi-VN" b="1" i="1">
                            <a:latin typeface="Cambria Math" panose="02040503050406030204" pitchFamily="18" charset="0"/>
                          </a:rPr>
                          <m:t>;−</m:t>
                        </m:r>
                        <m:f>
                          <m:fPr>
                            <m:ctrlPr>
                              <a:rPr lang="en-US" b="1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vi-VN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vi-VN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</m:den>
                        </m:f>
                      </m:e>
                    </m:d>
                  </m:oMath>
                </a14:m>
                <a:r>
                  <a:rPr lang="vi-VN" dirty="0"/>
                  <a:t>.	</a:t>
                </a:r>
                <a:r>
                  <a:rPr lang="en-US" dirty="0"/>
                  <a:t>	</a:t>
                </a:r>
                <a:r>
                  <a:rPr lang="en-US"/>
                  <a:t>	</a:t>
                </a:r>
                <a:r>
                  <a:rPr lang="fr-FR" b="1">
                    <a:solidFill>
                      <a:srgbClr val="0000CC"/>
                    </a:solidFill>
                    <a:latin typeface="Yu Gothic" panose="020B0400000000000000" pitchFamily="34" charset="-128"/>
                    <a:ea typeface="Yu Gothic" panose="020B0400000000000000" pitchFamily="34" charset="-128"/>
                  </a:rPr>
                  <a:t> Ⓑ</a:t>
                </a:r>
                <a:r>
                  <a:rPr lang="vi-VN" b="1"/>
                  <a:t>.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1" i="1">
                            <a:latin typeface="Cambria Math"/>
                          </a:rPr>
                        </m:ctrlPr>
                      </m:dPr>
                      <m:e>
                        <m:r>
                          <a:rPr lang="vi-VN" b="1" i="1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vi-VN" b="1" i="1">
                            <a:latin typeface="Cambria Math" panose="02040503050406030204" pitchFamily="18" charset="0"/>
                          </a:rPr>
                          <m:t>;+</m:t>
                        </m:r>
                        <m:r>
                          <a:rPr lang="vi-VN" b="1">
                            <a:latin typeface="Cambria Math" panose="02040503050406030204" pitchFamily="18" charset="0"/>
                          </a:rPr>
                          <m:t>∞</m:t>
                        </m:r>
                      </m:e>
                    </m:d>
                  </m:oMath>
                </a14:m>
                <a:r>
                  <a:rPr lang="vi-VN" dirty="0"/>
                  <a:t>.	</a:t>
                </a:r>
                <a:endParaRPr lang="en-US" dirty="0"/>
              </a:p>
              <a:p>
                <a:r>
                  <a:rPr lang="en-US" b="1"/>
                  <a:t>	</a:t>
                </a:r>
                <a:r>
                  <a:rPr lang="fr-FR" b="1">
                    <a:solidFill>
                      <a:srgbClr val="0000CC"/>
                    </a:solidFill>
                    <a:latin typeface="Yu Gothic" panose="020B0400000000000000" pitchFamily="34" charset="-128"/>
                    <a:ea typeface="Yu Gothic" panose="020B0400000000000000" pitchFamily="34" charset="-128"/>
                  </a:rPr>
                  <a:t> Ⓒ</a:t>
                </a:r>
                <a:r>
                  <a:rPr lang="vi-VN" b="1"/>
                  <a:t>.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1" i="1">
                            <a:latin typeface="Cambria Math"/>
                          </a:rPr>
                        </m:ctrlPr>
                      </m:dPr>
                      <m:e>
                        <m:r>
                          <a:rPr lang="vi-VN" b="1" i="1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b="1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vi-VN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vi-VN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</m:den>
                        </m:f>
                        <m:r>
                          <a:rPr lang="vi-VN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vi-VN" b="1" i="1"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vi-VN" dirty="0"/>
                  <a:t>.	</a:t>
                </a:r>
                <a:r>
                  <a:rPr lang="en-US" dirty="0"/>
                  <a:t>	</a:t>
                </a:r>
                <a:r>
                  <a:rPr lang="en-US"/>
                  <a:t>	</a:t>
                </a:r>
                <a:r>
                  <a:rPr lang="fr-FR" b="1">
                    <a:solidFill>
                      <a:srgbClr val="0000CC"/>
                    </a:solidFill>
                    <a:latin typeface="Yu Gothic" panose="020B0400000000000000" pitchFamily="34" charset="-128"/>
                    <a:ea typeface="Yu Gothic" panose="020B0400000000000000" pitchFamily="34" charset="-128"/>
                  </a:rPr>
                  <a:t> Ⓓ</a:t>
                </a:r>
                <a:r>
                  <a:rPr lang="vi-VN" b="1"/>
                  <a:t>.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1" i="1">
                            <a:latin typeface="Cambria Math"/>
                          </a:rPr>
                        </m:ctrlPr>
                      </m:dPr>
                      <m:e>
                        <m:r>
                          <a:rPr lang="vi-VN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vi-VN" b="1">
                            <a:latin typeface="Cambria Math" panose="02040503050406030204" pitchFamily="18" charset="0"/>
                          </a:rPr>
                          <m:t>∞</m:t>
                        </m:r>
                        <m:r>
                          <a:rPr lang="vi-VN" b="1" i="1">
                            <a:latin typeface="Cambria Math" panose="02040503050406030204" pitchFamily="18" charset="0"/>
                          </a:rPr>
                          <m:t>;−</m:t>
                        </m:r>
                        <m:f>
                          <m:fPr>
                            <m:ctrlPr>
                              <a:rPr lang="en-US" b="1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vi-VN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vi-VN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</m:den>
                        </m:f>
                      </m:e>
                    </m:d>
                    <m:r>
                      <a:rPr lang="vi-VN" b="1">
                        <a:latin typeface="Cambria Math" panose="02040503050406030204" pitchFamily="18" charset="0"/>
                      </a:rPr>
                      <m:t>∪</m:t>
                    </m:r>
                    <m:d>
                      <m:dPr>
                        <m:ctrlPr>
                          <a:rPr lang="en-US" b="1" i="1">
                            <a:latin typeface="Cambria Math"/>
                          </a:rPr>
                        </m:ctrlPr>
                      </m:dPr>
                      <m:e>
                        <m:r>
                          <a:rPr lang="vi-VN" b="1" i="1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vi-VN" b="1" i="1">
                            <a:latin typeface="Cambria Math" panose="02040503050406030204" pitchFamily="18" charset="0"/>
                          </a:rPr>
                          <m:t>;+</m:t>
                        </m:r>
                        <m:r>
                          <a:rPr lang="vi-VN" b="1">
                            <a:latin typeface="Cambria Math" panose="02040503050406030204" pitchFamily="18" charset="0"/>
                          </a:rPr>
                          <m:t>∞</m:t>
                        </m:r>
                      </m:e>
                    </m:d>
                  </m:oMath>
                </a14:m>
                <a:r>
                  <a:rPr lang="vi-VN" dirty="0"/>
                  <a:t>.</a:t>
                </a:r>
                <a:endParaRPr lang="en-US" dirty="0"/>
              </a:p>
              <a:p>
                <a:pPr marL="629920" indent="-629920" algn="just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tabLst>
                    <a:tab pos="629920" algn="l"/>
                  </a:tabLst>
                </a:pPr>
                <a:r>
                  <a:rPr lang="en-US" b="1">
                    <a:solidFill>
                      <a:srgbClr val="0000CC"/>
                    </a:solidFill>
                    <a:latin typeface="Chu Van An" panose="02020603050405020304"/>
                    <a:ea typeface="Times New Roman" panose="02020603050405020304" pitchFamily="18" charset="0"/>
                  </a:rPr>
                  <a:t> </a:t>
                </a:r>
                <a:endParaRPr lang="en-US" dirty="0">
                  <a:solidFill>
                    <a:srgbClr val="0000CC"/>
                  </a:solidFill>
                  <a:latin typeface="Chu Van An" panose="02020603050405020304"/>
                </a:endParaRPr>
              </a:p>
            </p:txBody>
          </p:sp>
        </mc:Choice>
        <mc:Fallback xmlns="">
          <p:sp>
            <p:nvSpPr>
              <p:cNvPr id="25" name="Content Placeholder 2">
                <a:extLst>
                  <a:ext uri="{FF2B5EF4-FFF2-40B4-BE49-F238E27FC236}">
                    <a16:creationId xmlns:a16="http://schemas.microsoft.com/office/drawing/2014/main" id="{1CB4C6FF-9D2A-4DB8-995D-95E7EA1CCA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012" y="1002047"/>
                <a:ext cx="11951976" cy="2649899"/>
              </a:xfrm>
              <a:prstGeom prst="rect">
                <a:avLst/>
              </a:prstGeom>
              <a:blipFill>
                <a:blip r:embed="rId5"/>
                <a:stretch>
                  <a:fillRect l="-1274"/>
                </a:stretch>
              </a:blipFill>
              <a:ln>
                <a:solidFill>
                  <a:srgbClr val="0000CC"/>
                </a:solidFill>
                <a:prstDash val="sysDash"/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Content Placeholder 2">
                <a:extLst>
                  <a:ext uri="{FF2B5EF4-FFF2-40B4-BE49-F238E27FC236}">
                    <a16:creationId xmlns:a16="http://schemas.microsoft.com/office/drawing/2014/main" xmlns="" id="{BFC44F5D-5A03-429E-A3E3-CCED1EEF7D3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32460" y="3715050"/>
                <a:ext cx="4863302" cy="3054174"/>
              </a:xfrm>
              <a:prstGeom prst="rect">
                <a:avLst/>
              </a:prstGeom>
              <a:solidFill>
                <a:srgbClr val="CCFFFF"/>
              </a:solidFill>
              <a:ln>
                <a:solidFill>
                  <a:srgbClr val="0000CC"/>
                </a:solidFill>
                <a:prstDash val="sysDot"/>
              </a:ln>
            </p:spPr>
            <p:txBody>
              <a:bodyPr vert="horz" lIns="91440" tIns="45720" rIns="91440" bIns="45720" rtlCol="0">
                <a:normAutofit fontScale="92500" lnSpcReduction="20000"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b="1">
                    <a:solidFill>
                      <a:srgbClr val="0000CC"/>
                    </a:solidFill>
                    <a:sym typeface="Wingdings 2" panose="05020102010507070707" pitchFamily="18" charset="2"/>
                  </a:rPr>
                  <a:t></a:t>
                </a:r>
                <a:r>
                  <a:rPr lang="en-US" b="1">
                    <a:solidFill>
                      <a:srgbClr val="0000CC"/>
                    </a:solidFill>
                  </a:rPr>
                  <a:t>Lời giải</a:t>
                </a:r>
                <a:r>
                  <a:rPr lang="en-US" b="1">
                    <a:solidFill>
                      <a:srgbClr val="0000CC"/>
                    </a:solidFill>
                    <a:latin typeface="Cambria Math" panose="02040503050406030204" pitchFamily="18" charset="0"/>
                  </a:rPr>
                  <a:t> 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b="1"/>
                  <a:t>Ta </a:t>
                </a:r>
                <a:r>
                  <a:rPr lang="en-US" b="1" dirty="0" err="1"/>
                  <a:t>có</a:t>
                </a:r>
                <a:r>
                  <a:rPr lang="en-US" b="1" dirty="0"/>
                  <a:t>: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−3</m:t>
                        </m:r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&lt;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</m:oMath>
                </a14:m>
                <a:endParaRPr lang="en-US" i="1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   </m:t>
                      </m:r>
                      <m:r>
                        <a:rPr lang="vi-VN" i="1">
                          <a:latin typeface="Cambria Math" panose="02040503050406030204" pitchFamily="18" charset="0"/>
                        </a:rPr>
                        <m:t>⇔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3</m:t>
                      </m:r>
                      <m:sSup>
                        <m:sSupPr>
                          <m:ctrlPr>
                            <a:rPr lang="en-US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&lt;2</m:t>
                      </m:r>
                      <m:r>
                        <a:rPr lang="vi-VN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+1</m:t>
                      </m:r>
                    </m:oMath>
                  </m:oMathPara>
                </a14:m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vi-VN" i="1">
                          <a:latin typeface="Cambria Math" panose="02040503050406030204" pitchFamily="18" charset="0"/>
                        </a:rPr>
                        <m:t>   ⇔</m:t>
                      </m:r>
                      <m:sSup>
                        <m:sSupPr>
                          <m:ctrlPr>
                            <a:rPr lang="en-US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vi-VN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vi-VN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vi-VN" i="1">
                          <a:latin typeface="Cambria Math" panose="02040503050406030204" pitchFamily="18" charset="0"/>
                        </a:rPr>
                        <m:t>−2</m:t>
                      </m:r>
                      <m:r>
                        <a:rPr lang="vi-VN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vi-VN" i="1">
                          <a:latin typeface="Cambria Math" panose="02040503050406030204" pitchFamily="18" charset="0"/>
                        </a:rPr>
                        <m:t>−1&lt;0</m:t>
                      </m:r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   </a:t>
                </a:r>
                <a14:m>
                  <m:oMath xmlns:m="http://schemas.openxmlformats.org/officeDocument/2006/math">
                    <m:r>
                      <a:rPr lang="vi-VN" i="1">
                        <a:latin typeface="Cambria Math" panose="02040503050406030204" pitchFamily="18" charset="0"/>
                      </a:rPr>
                      <m:t>⇔</m:t>
                    </m:r>
                    <m:r>
                      <a:rPr lang="vi-VN" b="1" i="1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b="1" i="1">
                            <a:latin typeface="Cambria Math"/>
                          </a:rPr>
                        </m:ctrlPr>
                      </m:fPr>
                      <m:num>
                        <m:r>
                          <a:rPr lang="vi-VN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vi-VN" b="1" i="1"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&lt;</m:t>
                    </m:r>
                    <m:r>
                      <a:rPr lang="vi-VN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&lt;</m:t>
                    </m:r>
                  </m:oMath>
                </a14:m>
                <a:r>
                  <a:rPr lang="en-US" dirty="0"/>
                  <a:t>1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nl-NL" b="1" dirty="0"/>
                  <a:t>Chọn C</a:t>
                </a:r>
                <a:r>
                  <a:rPr lang="nl-NL" dirty="0"/>
                  <a:t> </a:t>
                </a:r>
                <a:r>
                  <a:rPr lang="nl-NL" b="1" dirty="0"/>
                  <a:t>.</a:t>
                </a:r>
                <a:endParaRPr lang="en-US" dirty="0"/>
              </a:p>
            </p:txBody>
          </p:sp>
        </mc:Choice>
        <mc:Fallback xmlns="">
          <p:sp>
            <p:nvSpPr>
              <p:cNvPr id="26" name="Content Placeholder 2">
                <a:extLst>
                  <a:ext uri="{FF2B5EF4-FFF2-40B4-BE49-F238E27FC236}">
                    <a16:creationId xmlns:a16="http://schemas.microsoft.com/office/drawing/2014/main" id="{BFC44F5D-5A03-429E-A3E3-CCED1EEF7D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460" y="3715050"/>
                <a:ext cx="4863302" cy="3054174"/>
              </a:xfrm>
              <a:prstGeom prst="rect">
                <a:avLst/>
              </a:prstGeom>
              <a:blipFill>
                <a:blip r:embed="rId6"/>
                <a:stretch>
                  <a:fillRect l="-2875" t="-6759" b="-4175"/>
                </a:stretch>
              </a:blipFill>
              <a:ln>
                <a:solidFill>
                  <a:srgbClr val="0000CC"/>
                </a:solidFill>
                <a:prstDash val="sysDot"/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Freeform 47">
            <a:extLst>
              <a:ext uri="{FF2B5EF4-FFF2-40B4-BE49-F238E27FC236}">
                <a16:creationId xmlns:a16="http://schemas.microsoft.com/office/drawing/2014/main" xmlns="" id="{6ACB5B1B-48B8-40C6-8225-17431559E32B}"/>
              </a:ext>
            </a:extLst>
          </p:cNvPr>
          <p:cNvSpPr/>
          <p:nvPr/>
        </p:nvSpPr>
        <p:spPr>
          <a:xfrm>
            <a:off x="1295993" y="2718584"/>
            <a:ext cx="451560" cy="635263"/>
          </a:xfrm>
          <a:custGeom>
            <a:avLst/>
            <a:gdLst>
              <a:gd name="connsiteX0" fmla="*/ 169069 w 397669"/>
              <a:gd name="connsiteY0" fmla="*/ 176212 h 280987"/>
              <a:gd name="connsiteX1" fmla="*/ 73819 w 397669"/>
              <a:gd name="connsiteY1" fmla="*/ 97631 h 280987"/>
              <a:gd name="connsiteX2" fmla="*/ 0 w 397669"/>
              <a:gd name="connsiteY2" fmla="*/ 169068 h 280987"/>
              <a:gd name="connsiteX3" fmla="*/ 126206 w 397669"/>
              <a:gd name="connsiteY3" fmla="*/ 280987 h 280987"/>
              <a:gd name="connsiteX4" fmla="*/ 219075 w 397669"/>
              <a:gd name="connsiteY4" fmla="*/ 273843 h 280987"/>
              <a:gd name="connsiteX5" fmla="*/ 397669 w 397669"/>
              <a:gd name="connsiteY5" fmla="*/ 35718 h 280987"/>
              <a:gd name="connsiteX6" fmla="*/ 376237 w 397669"/>
              <a:gd name="connsiteY6" fmla="*/ 0 h 280987"/>
              <a:gd name="connsiteX7" fmla="*/ 169069 w 397669"/>
              <a:gd name="connsiteY7" fmla="*/ 176212 h 280987"/>
              <a:gd name="connsiteX0" fmla="*/ 169069 w 397669"/>
              <a:gd name="connsiteY0" fmla="*/ 176212 h 289079"/>
              <a:gd name="connsiteX1" fmla="*/ 73819 w 397669"/>
              <a:gd name="connsiteY1" fmla="*/ 97631 h 289079"/>
              <a:gd name="connsiteX2" fmla="*/ 0 w 397669"/>
              <a:gd name="connsiteY2" fmla="*/ 169068 h 289079"/>
              <a:gd name="connsiteX3" fmla="*/ 126206 w 397669"/>
              <a:gd name="connsiteY3" fmla="*/ 280987 h 289079"/>
              <a:gd name="connsiteX4" fmla="*/ 219075 w 397669"/>
              <a:gd name="connsiteY4" fmla="*/ 273843 h 289079"/>
              <a:gd name="connsiteX5" fmla="*/ 397669 w 397669"/>
              <a:gd name="connsiteY5" fmla="*/ 35718 h 289079"/>
              <a:gd name="connsiteX6" fmla="*/ 376237 w 397669"/>
              <a:gd name="connsiteY6" fmla="*/ 0 h 289079"/>
              <a:gd name="connsiteX7" fmla="*/ 169069 w 397669"/>
              <a:gd name="connsiteY7" fmla="*/ 176212 h 289079"/>
              <a:gd name="connsiteX0" fmla="*/ 169069 w 397669"/>
              <a:gd name="connsiteY0" fmla="*/ 176212 h 297100"/>
              <a:gd name="connsiteX1" fmla="*/ 73819 w 397669"/>
              <a:gd name="connsiteY1" fmla="*/ 97631 h 297100"/>
              <a:gd name="connsiteX2" fmla="*/ 0 w 397669"/>
              <a:gd name="connsiteY2" fmla="*/ 169068 h 297100"/>
              <a:gd name="connsiteX3" fmla="*/ 126206 w 397669"/>
              <a:gd name="connsiteY3" fmla="*/ 280987 h 297100"/>
              <a:gd name="connsiteX4" fmla="*/ 219075 w 397669"/>
              <a:gd name="connsiteY4" fmla="*/ 273843 h 297100"/>
              <a:gd name="connsiteX5" fmla="*/ 397669 w 397669"/>
              <a:gd name="connsiteY5" fmla="*/ 35718 h 297100"/>
              <a:gd name="connsiteX6" fmla="*/ 376237 w 397669"/>
              <a:gd name="connsiteY6" fmla="*/ 0 h 297100"/>
              <a:gd name="connsiteX7" fmla="*/ 169069 w 397669"/>
              <a:gd name="connsiteY7" fmla="*/ 176212 h 297100"/>
              <a:gd name="connsiteX0" fmla="*/ 177436 w 406036"/>
              <a:gd name="connsiteY0" fmla="*/ 176212 h 297100"/>
              <a:gd name="connsiteX1" fmla="*/ 82186 w 406036"/>
              <a:gd name="connsiteY1" fmla="*/ 97631 h 297100"/>
              <a:gd name="connsiteX2" fmla="*/ 8367 w 406036"/>
              <a:gd name="connsiteY2" fmla="*/ 169068 h 297100"/>
              <a:gd name="connsiteX3" fmla="*/ 134573 w 406036"/>
              <a:gd name="connsiteY3" fmla="*/ 280987 h 297100"/>
              <a:gd name="connsiteX4" fmla="*/ 227442 w 406036"/>
              <a:gd name="connsiteY4" fmla="*/ 273843 h 297100"/>
              <a:gd name="connsiteX5" fmla="*/ 406036 w 406036"/>
              <a:gd name="connsiteY5" fmla="*/ 35718 h 297100"/>
              <a:gd name="connsiteX6" fmla="*/ 384604 w 406036"/>
              <a:gd name="connsiteY6" fmla="*/ 0 h 297100"/>
              <a:gd name="connsiteX7" fmla="*/ 177436 w 406036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25397"/>
              <a:gd name="connsiteY0" fmla="*/ 176212 h 297100"/>
              <a:gd name="connsiteX1" fmla="*/ 84721 w 425397"/>
              <a:gd name="connsiteY1" fmla="*/ 97631 h 297100"/>
              <a:gd name="connsiteX2" fmla="*/ 10902 w 425397"/>
              <a:gd name="connsiteY2" fmla="*/ 169068 h 297100"/>
              <a:gd name="connsiteX3" fmla="*/ 137108 w 425397"/>
              <a:gd name="connsiteY3" fmla="*/ 280987 h 297100"/>
              <a:gd name="connsiteX4" fmla="*/ 229977 w 425397"/>
              <a:gd name="connsiteY4" fmla="*/ 273843 h 297100"/>
              <a:gd name="connsiteX5" fmla="*/ 408571 w 425397"/>
              <a:gd name="connsiteY5" fmla="*/ 35718 h 297100"/>
              <a:gd name="connsiteX6" fmla="*/ 387139 w 425397"/>
              <a:gd name="connsiteY6" fmla="*/ 0 h 297100"/>
              <a:gd name="connsiteX7" fmla="*/ 179971 w 425397"/>
              <a:gd name="connsiteY7" fmla="*/ 176212 h 297100"/>
              <a:gd name="connsiteX0" fmla="*/ 179971 w 445220"/>
              <a:gd name="connsiteY0" fmla="*/ 184370 h 305258"/>
              <a:gd name="connsiteX1" fmla="*/ 84721 w 445220"/>
              <a:gd name="connsiteY1" fmla="*/ 105789 h 305258"/>
              <a:gd name="connsiteX2" fmla="*/ 10902 w 445220"/>
              <a:gd name="connsiteY2" fmla="*/ 177226 h 305258"/>
              <a:gd name="connsiteX3" fmla="*/ 137108 w 445220"/>
              <a:gd name="connsiteY3" fmla="*/ 289145 h 305258"/>
              <a:gd name="connsiteX4" fmla="*/ 229977 w 445220"/>
              <a:gd name="connsiteY4" fmla="*/ 282001 h 305258"/>
              <a:gd name="connsiteX5" fmla="*/ 408571 w 445220"/>
              <a:gd name="connsiteY5" fmla="*/ 43876 h 305258"/>
              <a:gd name="connsiteX6" fmla="*/ 387139 w 445220"/>
              <a:gd name="connsiteY6" fmla="*/ 8158 h 305258"/>
              <a:gd name="connsiteX7" fmla="*/ 179971 w 445220"/>
              <a:gd name="connsiteY7" fmla="*/ 184370 h 305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5220" h="305258">
                <a:moveTo>
                  <a:pt x="179971" y="184370"/>
                </a:moveTo>
                <a:lnTo>
                  <a:pt x="84721" y="105789"/>
                </a:lnTo>
                <a:cubicBezTo>
                  <a:pt x="31540" y="79595"/>
                  <a:pt x="-24023" y="115314"/>
                  <a:pt x="10902" y="177226"/>
                </a:cubicBezTo>
                <a:lnTo>
                  <a:pt x="137108" y="289145"/>
                </a:lnTo>
                <a:cubicBezTo>
                  <a:pt x="170445" y="310576"/>
                  <a:pt x="199021" y="312957"/>
                  <a:pt x="229977" y="282001"/>
                </a:cubicBezTo>
                <a:cubicBezTo>
                  <a:pt x="277602" y="197863"/>
                  <a:pt x="322846" y="108963"/>
                  <a:pt x="408571" y="43876"/>
                </a:cubicBezTo>
                <a:cubicBezTo>
                  <a:pt x="453815" y="17683"/>
                  <a:pt x="468102" y="-15654"/>
                  <a:pt x="387139" y="8158"/>
                </a:cubicBezTo>
                <a:cubicBezTo>
                  <a:pt x="287127" y="35939"/>
                  <a:pt x="234739" y="125633"/>
                  <a:pt x="179971" y="184370"/>
                </a:cubicBezTo>
                <a:close/>
              </a:path>
            </a:pathLst>
          </a:custGeom>
          <a:solidFill>
            <a:srgbClr val="FF000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ontent Placeholder 2">
                <a:extLst>
                  <a:ext uri="{FF2B5EF4-FFF2-40B4-BE49-F238E27FC236}">
                    <a16:creationId xmlns:a16="http://schemas.microsoft.com/office/drawing/2014/main" xmlns="" id="{D626E017-6492-4C2A-9843-69D96D2B1B0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072953" y="3715049"/>
                <a:ext cx="7023936" cy="3054174"/>
              </a:xfrm>
              <a:prstGeom prst="rect">
                <a:avLst/>
              </a:prstGeom>
              <a:solidFill>
                <a:srgbClr val="CCFFFF"/>
              </a:solidFill>
              <a:ln>
                <a:solidFill>
                  <a:srgbClr val="0000CC"/>
                </a:solidFill>
                <a:prstDash val="sysDot"/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b="1">
                    <a:solidFill>
                      <a:srgbClr val="0000CC"/>
                    </a:solidFill>
                    <a:sym typeface="Wingdings 2" panose="05020102010507070707" pitchFamily="18" charset="2"/>
                  </a:rPr>
                  <a:t></a:t>
                </a:r>
                <a:r>
                  <a:rPr lang="en-US" b="1">
                    <a:solidFill>
                      <a:srgbClr val="0000CC"/>
                    </a:solidFill>
                  </a:rPr>
                  <a:t>Casio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/>
                  <a:t>Nhập </a:t>
                </a:r>
                <a:r>
                  <a:rPr lang="en-US" dirty="0" err="1"/>
                  <a:t>hàm</a:t>
                </a:r>
                <a:r>
                  <a:rPr lang="en-US" dirty="0"/>
                  <a:t> f(x)=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b="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b="0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b="0" i="1">
                            <a:latin typeface="Cambria Math" panose="02040503050406030204" pitchFamily="18" charset="0"/>
                          </a:rPr>
                          <m:t>−3</m:t>
                        </m:r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b="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sup>
                    </m:sSup>
                    <m:r>
                      <a:rPr lang="en-US" b="0" i="1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a:rPr lang="en-US" b="0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</m:oMath>
                </a14:m>
                <a:endParaRPr lang="en-US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dirty="0" err="1"/>
                  <a:t>Dò</a:t>
                </a:r>
                <a:r>
                  <a:rPr lang="en-US" dirty="0"/>
                  <a:t> </a:t>
                </a:r>
                <a:r>
                  <a:rPr lang="en-US" dirty="0" err="1"/>
                  <a:t>trên</a:t>
                </a:r>
                <a:r>
                  <a:rPr lang="en-US" dirty="0"/>
                  <a:t> </a:t>
                </a:r>
                <a:r>
                  <a:rPr lang="en-US" err="1"/>
                  <a:t>đoạn</a:t>
                </a:r>
                <a:r>
                  <a:rPr lang="en-US"/>
                  <a:t> -7 </a:t>
                </a:r>
                <a:r>
                  <a:rPr lang="en-US" err="1"/>
                  <a:t>đến</a:t>
                </a:r>
                <a:r>
                  <a:rPr lang="en-US"/>
                  <a:t> 7 step 0.5 </a:t>
                </a:r>
                <a:endParaRPr lang="en-US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dirty="0" err="1"/>
                  <a:t>Chọn</a:t>
                </a:r>
                <a:r>
                  <a:rPr lang="en-US" dirty="0"/>
                  <a:t> C.</a:t>
                </a:r>
              </a:p>
              <a:p>
                <a:pPr>
                  <a:lnSpc>
                    <a:spcPct val="100000"/>
                  </a:lnSpc>
                </a:pPr>
                <a:endParaRPr lang="en-US" b="1" dirty="0">
                  <a:solidFill>
                    <a:srgbClr val="0000CC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4" name="Content Placeholder 2">
                <a:extLst>
                  <a:ext uri="{FF2B5EF4-FFF2-40B4-BE49-F238E27FC236}">
                    <a16:creationId xmlns:a16="http://schemas.microsoft.com/office/drawing/2014/main" id="{D626E017-6492-4C2A-9843-69D96D2B1B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2953" y="3715049"/>
                <a:ext cx="7023936" cy="3054174"/>
              </a:xfrm>
              <a:prstGeom prst="rect">
                <a:avLst/>
              </a:prstGeom>
              <a:blipFill>
                <a:blip r:embed="rId7"/>
                <a:stretch>
                  <a:fillRect l="-2080" t="-4175"/>
                </a:stretch>
              </a:blipFill>
              <a:ln>
                <a:solidFill>
                  <a:srgbClr val="0000CC"/>
                </a:solidFill>
                <a:prstDash val="sysDot"/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4805193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4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9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4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" grpId="0" animBg="1"/>
      <p:bldP spid="14" grpId="0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CA91DD8-A731-469A-BB09-5E7BA9C6C8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1773" y="6745185"/>
            <a:ext cx="3903108" cy="7917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BECD3442-55B7-44D2-8B0C-A48AFFBF41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7574" y="6597297"/>
            <a:ext cx="2775439" cy="295777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8CCF46B5-7D20-415B-98D6-CFFB006B8506}"/>
              </a:ext>
            </a:extLst>
          </p:cNvPr>
          <p:cNvGrpSpPr/>
          <p:nvPr/>
        </p:nvGrpSpPr>
        <p:grpSpPr>
          <a:xfrm>
            <a:off x="3111340" y="75940"/>
            <a:ext cx="738457" cy="685800"/>
            <a:chOff x="1995645" y="1654893"/>
            <a:chExt cx="738457" cy="685800"/>
          </a:xfrm>
        </p:grpSpPr>
        <p:sp>
          <p:nvSpPr>
            <p:cNvPr id="16" name="AutoShape 43">
              <a:extLst>
                <a:ext uri="{FF2B5EF4-FFF2-40B4-BE49-F238E27FC236}">
                  <a16:creationId xmlns:a16="http://schemas.microsoft.com/office/drawing/2014/main" xmlns="" id="{EC2DAE92-0740-455C-998C-06ED1994E71D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995645" y="1654893"/>
              <a:ext cx="738457" cy="685800"/>
            </a:xfrm>
            <a:prstGeom prst="diamond">
              <a:avLst/>
            </a:prstGeom>
            <a:solidFill>
              <a:srgbClr val="FF0000"/>
            </a:solidFill>
            <a:ln w="25400" algn="ctr">
              <a:solidFill>
                <a:schemeClr val="bg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3200">
                <a:latin typeface="Chu Van An" panose="02020603050405020304" pitchFamily="18" charset="0"/>
                <a:cs typeface="Chu Van An" panose="02020603050405020304" pitchFamily="18" charset="0"/>
              </a:endParaRPr>
            </a:p>
          </p:txBody>
        </p:sp>
        <p:sp>
          <p:nvSpPr>
            <p:cNvPr id="17" name="Text Box 45">
              <a:extLst>
                <a:ext uri="{FF2B5EF4-FFF2-40B4-BE49-F238E27FC236}">
                  <a16:creationId xmlns:a16="http://schemas.microsoft.com/office/drawing/2014/main" xmlns="" id="{B73BB27B-82AA-46BA-B313-9BBC4936D223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2067356" y="1730836"/>
              <a:ext cx="595035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vi-VN" sz="3200" b="1">
                  <a:solidFill>
                    <a:srgbClr val="FFFF00"/>
                  </a:solidFill>
                  <a:latin typeface="Yu Gothic" panose="020B0400000000000000" pitchFamily="34" charset="-128"/>
                  <a:ea typeface="Yu Gothic" panose="020B0400000000000000" pitchFamily="34" charset="-128"/>
                  <a:cs typeface="Chu Van An" panose="02020603050405020304" pitchFamily="18" charset="0"/>
                </a:rPr>
                <a:t>⓷</a:t>
              </a:r>
              <a:endParaRPr lang="en-US" altLang="vi-VN" sz="3200" b="1">
                <a:solidFill>
                  <a:srgbClr val="FFFF00"/>
                </a:solidFill>
                <a:latin typeface="Chu Van An" panose="02020603050405020304" pitchFamily="18" charset="0"/>
                <a:cs typeface="Chu Van An" panose="02020603050405020304" pitchFamily="18" charset="0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0C4A8818-A8C6-40B2-93FC-502248369014}"/>
              </a:ext>
            </a:extLst>
          </p:cNvPr>
          <p:cNvGrpSpPr/>
          <p:nvPr/>
        </p:nvGrpSpPr>
        <p:grpSpPr>
          <a:xfrm>
            <a:off x="-1372803" y="2046835"/>
            <a:ext cx="9144003" cy="5329684"/>
            <a:chOff x="-1059316" y="1014150"/>
            <a:chExt cx="9144002" cy="5329684"/>
          </a:xfrm>
        </p:grpSpPr>
        <p:pic>
          <p:nvPicPr>
            <p:cNvPr id="20" name="Picture 345" descr="shadow_1_m">
              <a:extLst>
                <a:ext uri="{FF2B5EF4-FFF2-40B4-BE49-F238E27FC236}">
                  <a16:creationId xmlns:a16="http://schemas.microsoft.com/office/drawing/2014/main" xmlns="" id="{E4140265-4281-4518-8FC8-899425A5D0E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/>
            <a:srcRect r="61411"/>
            <a:stretch>
              <a:fillRect/>
            </a:stretch>
          </p:blipFill>
          <p:spPr bwMode="gray">
            <a:xfrm flipH="1">
              <a:off x="419251" y="1014150"/>
              <a:ext cx="67637" cy="53296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" name="Picture 345" descr="shadow_1_m">
              <a:extLst>
                <a:ext uri="{FF2B5EF4-FFF2-40B4-BE49-F238E27FC236}">
                  <a16:creationId xmlns:a16="http://schemas.microsoft.com/office/drawing/2014/main" xmlns="" id="{9DFFB59F-41F6-40E0-93B9-B0DF75A1541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/>
            <a:srcRect r="61411"/>
            <a:stretch>
              <a:fillRect/>
            </a:stretch>
          </p:blipFill>
          <p:spPr bwMode="gray">
            <a:xfrm rot="16200000" flipH="1">
              <a:off x="3489825" y="1078573"/>
              <a:ext cx="45719" cy="91440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4" name="Hexagon 26">
            <a:extLst>
              <a:ext uri="{FF2B5EF4-FFF2-40B4-BE49-F238E27FC236}">
                <a16:creationId xmlns:a16="http://schemas.microsoft.com/office/drawing/2014/main" xmlns="" id="{F8C658E0-2FBF-41D6-899E-A9FB2E7EC7FC}"/>
              </a:ext>
            </a:extLst>
          </p:cNvPr>
          <p:cNvSpPr/>
          <p:nvPr/>
        </p:nvSpPr>
        <p:spPr bwMode="auto">
          <a:xfrm>
            <a:off x="3921507" y="123655"/>
            <a:ext cx="5446567" cy="685800"/>
          </a:xfrm>
          <a:prstGeom prst="hexagon">
            <a:avLst>
              <a:gd name="adj" fmla="val 31838"/>
              <a:gd name="vf" fmla="val 115470"/>
            </a:avLst>
          </a:prstGeom>
          <a:solidFill>
            <a:srgbClr val="FFFF99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/>
          <a:lstStyle/>
          <a:p>
            <a:pPr algn="ctr"/>
            <a:r>
              <a:rPr lang="en-US" altLang="vi-VN" sz="3200" b="1">
                <a:solidFill>
                  <a:srgbClr val="0000CC"/>
                </a:solidFill>
                <a:latin typeface="Chu Van An" panose="02020603050405020304" pitchFamily="18" charset="0"/>
                <a:cs typeface="Chu Van An" panose="02020603050405020304" pitchFamily="18" charset="0"/>
              </a:rPr>
              <a:t>Bài tập minh họa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Content Placeholder 2">
                <a:extLst>
                  <a:ext uri="{FF2B5EF4-FFF2-40B4-BE49-F238E27FC236}">
                    <a16:creationId xmlns:a16="http://schemas.microsoft.com/office/drawing/2014/main" xmlns="" id="{1CB4C6FF-9D2A-4DB8-995D-95E7EA1CCA0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55624" y="785324"/>
                <a:ext cx="11912835" cy="2303807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rgbClr val="0000CC"/>
                </a:solidFill>
                <a:prstDash val="sysDash"/>
              </a:ln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vi-VN" b="1" u="sng">
                    <a:solidFill>
                      <a:srgbClr val="0000CC"/>
                    </a:solidFill>
                  </a:rPr>
                  <a:t>Câu </a:t>
                </a:r>
                <a:r>
                  <a:rPr lang="en-US" b="1" u="sng">
                    <a:solidFill>
                      <a:srgbClr val="0000CC"/>
                    </a:solidFill>
                  </a:rPr>
                  <a:t>2</a:t>
                </a:r>
                <a:r>
                  <a:rPr lang="vi-VN" b="1">
                    <a:solidFill>
                      <a:srgbClr val="0000CC"/>
                    </a:solidFill>
                  </a:rPr>
                  <a:t>:</a:t>
                </a:r>
                <a:r>
                  <a:rPr lang="en-US" b="1">
                    <a:solidFill>
                      <a:srgbClr val="0000CC"/>
                    </a:solidFill>
                  </a:rPr>
                  <a:t> </a:t>
                </a:r>
                <a:r>
                  <a:rPr lang="en-US" dirty="0"/>
                  <a:t>Tập </a:t>
                </a:r>
                <a:r>
                  <a:rPr lang="en-US" dirty="0" err="1"/>
                  <a:t>nghiệm</a:t>
                </a:r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:r>
                  <a:rPr lang="en-US" dirty="0" err="1"/>
                  <a:t>bất</a:t>
                </a:r>
                <a:r>
                  <a:rPr lang="en-US" dirty="0"/>
                  <a:t> </a:t>
                </a:r>
                <a:r>
                  <a:rPr lang="en-US" dirty="0" err="1"/>
                  <a:t>phương</a:t>
                </a:r>
                <a:r>
                  <a:rPr lang="en-US" dirty="0"/>
                  <a:t> </a:t>
                </a:r>
                <a:r>
                  <a:rPr lang="en-US" dirty="0" err="1"/>
                  <a:t>trình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&gt;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9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US" dirty="0"/>
                  <a:t> là</a:t>
                </a:r>
              </a:p>
              <a:p>
                <a:r>
                  <a:rPr lang="nl-NL" b="1" dirty="0"/>
                  <a:t>	</a:t>
                </a:r>
                <a:r>
                  <a:rPr lang="en-US" b="1" dirty="0"/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fr-FR" b="1">
                        <a:solidFill>
                          <a:srgbClr val="0000CC"/>
                        </a:solidFill>
                        <a:latin typeface="Yu Gothic" panose="020B0400000000000000" pitchFamily="34" charset="-128"/>
                        <a:ea typeface="Yu Gothic" panose="020B0400000000000000" pitchFamily="34" charset="-128"/>
                      </a:rPr>
                      <m:t>Ⓐ</m:t>
                    </m:r>
                  </m:oMath>
                </a14:m>
                <a:r>
                  <a:rPr lang="en-US" b="1" dirty="0"/>
                  <a:t>.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&gt;</m:t>
                    </m:r>
                    <m:f>
                      <m:fPr>
                        <m:ctrlPr>
                          <a:rPr lang="en-US" b="1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  <m:r>
                      <a:rPr lang="en-US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/>
                  <a:t>	</a:t>
                </a:r>
                <a:r>
                  <a:rPr lang="fr-FR" b="1">
                    <a:solidFill>
                      <a:srgbClr val="0000CC"/>
                    </a:solidFill>
                    <a:latin typeface="Yu Gothic" panose="020B0400000000000000" pitchFamily="34" charset="-128"/>
                    <a:ea typeface="Yu Gothic" panose="020B0400000000000000" pitchFamily="34" charset="-128"/>
                  </a:rPr>
                  <a:t> Ⓑ</a:t>
                </a:r>
                <a:r>
                  <a:rPr lang="en-US" b="1"/>
                  <a:t>.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/>
                  <a:t>	</a:t>
                </a:r>
                <a:r>
                  <a:rPr lang="fr-FR" b="1">
                    <a:solidFill>
                      <a:srgbClr val="0000CC"/>
                    </a:solidFill>
                    <a:ea typeface="Yu Gothic" panose="020B0400000000000000" pitchFamily="34" charset="-128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fr-FR" b="1">
                        <a:solidFill>
                          <a:srgbClr val="0000CC"/>
                        </a:solidFill>
                        <a:latin typeface="Yu Gothic" panose="020B0400000000000000" pitchFamily="34" charset="-128"/>
                        <a:ea typeface="Yu Gothic" panose="020B0400000000000000" pitchFamily="34" charset="-128"/>
                      </a:rPr>
                      <m:t>Ⓒ</m:t>
                    </m:r>
                  </m:oMath>
                </a14:m>
                <a:r>
                  <a:rPr lang="en-US" b="1" dirty="0"/>
                  <a:t>.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&gt;</m:t>
                    </m:r>
                    <m:f>
                      <m:fPr>
                        <m:ctrlPr>
                          <a:rPr lang="en-US" b="1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𝟔</m:t>
                        </m:r>
                      </m:num>
                      <m:den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𝟕</m:t>
                        </m:r>
                      </m:den>
                    </m:f>
                    <m:r>
                      <a:rPr lang="en-US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fr-FR" b="1">
                    <a:solidFill>
                      <a:srgbClr val="0000CC"/>
                    </a:solidFill>
                    <a:latin typeface="Yu Gothic" panose="020B0400000000000000" pitchFamily="34" charset="-128"/>
                    <a:ea typeface="Yu Gothic" panose="020B0400000000000000" pitchFamily="34" charset="-128"/>
                  </a:rPr>
                  <a:t>              Ⓓ</a:t>
                </a:r>
                <a:r>
                  <a:rPr lang="en-US" b="1"/>
                  <a:t>.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&lt;</m:t>
                    </m:r>
                    <m:f>
                      <m:fPr>
                        <m:ctrlPr>
                          <a:rPr lang="en-US" b="1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  <m:r>
                      <a:rPr lang="en-US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ea typeface="Yu Gothic" panose="020B0400000000000000" pitchFamily="34" charset="-128"/>
                        </a:rPr>
                        <m:t> </m:t>
                      </m:r>
                    </m:oMath>
                  </m:oMathPara>
                </a14:m>
                <a:endParaRPr lang="en-US" dirty="0"/>
              </a:p>
              <a:p>
                <a:pPr marL="629920" indent="-629920" algn="just">
                  <a:lnSpc>
                    <a:spcPct val="115000"/>
                  </a:lnSpc>
                  <a:spcBef>
                    <a:spcPts val="600"/>
                  </a:spcBef>
                  <a:spcAft>
                    <a:spcPts val="0"/>
                  </a:spcAft>
                  <a:tabLst>
                    <a:tab pos="629920" algn="l"/>
                  </a:tabLst>
                </a:pPr>
                <a:r>
                  <a:rPr lang="en-US" b="1">
                    <a:solidFill>
                      <a:srgbClr val="0000CC"/>
                    </a:solidFill>
                    <a:latin typeface="Chu Van An" panose="02020603050405020304"/>
                    <a:ea typeface="Times New Roman" panose="02020603050405020304" pitchFamily="18" charset="0"/>
                  </a:rPr>
                  <a:t> </a:t>
                </a:r>
                <a:endParaRPr lang="en-US" dirty="0">
                  <a:solidFill>
                    <a:srgbClr val="0000CC"/>
                  </a:solidFill>
                  <a:latin typeface="Chu Van An" panose="02020603050405020304"/>
                </a:endParaRPr>
              </a:p>
            </p:txBody>
          </p:sp>
        </mc:Choice>
        <mc:Fallback xmlns="">
          <p:sp>
            <p:nvSpPr>
              <p:cNvPr id="25" name="Content Placeholder 2">
                <a:extLst>
                  <a:ext uri="{FF2B5EF4-FFF2-40B4-BE49-F238E27FC236}">
                    <a16:creationId xmlns:a16="http://schemas.microsoft.com/office/drawing/2014/main" id="{1CB4C6FF-9D2A-4DB8-995D-95E7EA1CCA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624" y="785324"/>
                <a:ext cx="11912835" cy="2303807"/>
              </a:xfrm>
              <a:prstGeom prst="rect">
                <a:avLst/>
              </a:prstGeom>
              <a:blipFill>
                <a:blip r:embed="rId5"/>
                <a:stretch>
                  <a:fillRect l="-1278"/>
                </a:stretch>
              </a:blipFill>
              <a:ln>
                <a:solidFill>
                  <a:srgbClr val="0000CC"/>
                </a:solidFill>
                <a:prstDash val="sysDash"/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Content Placeholder 2">
                <a:extLst>
                  <a:ext uri="{FF2B5EF4-FFF2-40B4-BE49-F238E27FC236}">
                    <a16:creationId xmlns:a16="http://schemas.microsoft.com/office/drawing/2014/main" xmlns="" id="{BFC44F5D-5A03-429E-A3E3-CCED1EEF7D3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53890" y="3158566"/>
                <a:ext cx="5675291" cy="3686383"/>
              </a:xfrm>
              <a:prstGeom prst="rect">
                <a:avLst/>
              </a:prstGeom>
              <a:solidFill>
                <a:srgbClr val="CCFFFF"/>
              </a:solidFill>
              <a:ln>
                <a:solidFill>
                  <a:srgbClr val="0000CC"/>
                </a:solidFill>
                <a:prstDash val="sysDot"/>
              </a:ln>
            </p:spPr>
            <p:txBody>
              <a:bodyPr vert="horz" lIns="91440" tIns="45720" rIns="91440" bIns="45720" rtlCol="0">
                <a:normAutofit lnSpcReduction="10000"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b="1">
                    <a:solidFill>
                      <a:srgbClr val="0000CC"/>
                    </a:solidFill>
                    <a:sym typeface="Wingdings 2" panose="05020102010507070707" pitchFamily="18" charset="2"/>
                  </a:rPr>
                  <a:t></a:t>
                </a:r>
                <a:r>
                  <a:rPr lang="en-US" b="1">
                    <a:solidFill>
                      <a:srgbClr val="0000CC"/>
                    </a:solidFill>
                  </a:rPr>
                  <a:t>Lời giải 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b="1"/>
                  <a:t>Ta </a:t>
                </a:r>
                <a:r>
                  <a:rPr lang="en-US" b="1" dirty="0" err="1"/>
                  <a:t>có</a:t>
                </a:r>
                <a:r>
                  <a:rPr lang="en-US" b="1" dirty="0"/>
                  <a:t>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&gt;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9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</m:oMath>
                </a14:m>
                <a:endParaRPr lang="en-US" i="1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>
                          <a:latin typeface="Cambria Math" panose="02040503050406030204" pitchFamily="18" charset="0"/>
                        </a:rPr>
                        <m:t>⇔</m:t>
                      </m:r>
                      <m:sSup>
                        <m:sSupPr>
                          <m:ctrlPr>
                            <a:rPr lang="en-US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&gt;</m:t>
                      </m:r>
                      <m:sSup>
                        <m:sSupPr>
                          <m:ctrlPr>
                            <a:rPr lang="en-US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  <m:d>
                            <m:d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sup>
                      </m:sSup>
                    </m:oMath>
                  </m:oMathPara>
                </a14:m>
                <a:endParaRPr lang="en-US" i="1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>
                          <a:latin typeface="Cambria Math" panose="02040503050406030204" pitchFamily="18" charset="0"/>
                        </a:rPr>
                        <m:t>⇔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≻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6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i="1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>
                          <a:latin typeface="Cambria Math" panose="02040503050406030204" pitchFamily="18" charset="0"/>
                        </a:rPr>
                        <m:t>⇔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&gt;</m:t>
                      </m:r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6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nl-NL" b="1" dirty="0"/>
                  <a:t>Chọn C</a:t>
                </a:r>
                <a:r>
                  <a:rPr lang="nl-NL" dirty="0"/>
                  <a:t> </a:t>
                </a:r>
                <a:r>
                  <a:rPr lang="nl-NL" b="1" dirty="0"/>
                  <a:t>.</a:t>
                </a:r>
                <a:endParaRPr lang="en-US" dirty="0"/>
              </a:p>
            </p:txBody>
          </p:sp>
        </mc:Choice>
        <mc:Fallback xmlns="">
          <p:sp>
            <p:nvSpPr>
              <p:cNvPr id="26" name="Content Placeholder 2">
                <a:extLst>
                  <a:ext uri="{FF2B5EF4-FFF2-40B4-BE49-F238E27FC236}">
                    <a16:creationId xmlns:a16="http://schemas.microsoft.com/office/drawing/2014/main" id="{BFC44F5D-5A03-429E-A3E3-CCED1EEF7D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890" y="3158566"/>
                <a:ext cx="5675291" cy="3686383"/>
              </a:xfrm>
              <a:prstGeom prst="rect">
                <a:avLst/>
              </a:prstGeom>
              <a:blipFill>
                <a:blip r:embed="rId6"/>
                <a:stretch>
                  <a:fillRect l="-2572" t="-4778" b="-494"/>
                </a:stretch>
              </a:blipFill>
              <a:ln>
                <a:solidFill>
                  <a:srgbClr val="0000CC"/>
                </a:solidFill>
                <a:prstDash val="sysDot"/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Freeform 47">
            <a:extLst>
              <a:ext uri="{FF2B5EF4-FFF2-40B4-BE49-F238E27FC236}">
                <a16:creationId xmlns:a16="http://schemas.microsoft.com/office/drawing/2014/main" xmlns="" id="{6ACB5B1B-48B8-40C6-8225-17431559E32B}"/>
              </a:ext>
            </a:extLst>
          </p:cNvPr>
          <p:cNvSpPr/>
          <p:nvPr/>
        </p:nvSpPr>
        <p:spPr>
          <a:xfrm>
            <a:off x="6823515" y="1729203"/>
            <a:ext cx="451560" cy="635263"/>
          </a:xfrm>
          <a:custGeom>
            <a:avLst/>
            <a:gdLst>
              <a:gd name="connsiteX0" fmla="*/ 169069 w 397669"/>
              <a:gd name="connsiteY0" fmla="*/ 176212 h 280987"/>
              <a:gd name="connsiteX1" fmla="*/ 73819 w 397669"/>
              <a:gd name="connsiteY1" fmla="*/ 97631 h 280987"/>
              <a:gd name="connsiteX2" fmla="*/ 0 w 397669"/>
              <a:gd name="connsiteY2" fmla="*/ 169068 h 280987"/>
              <a:gd name="connsiteX3" fmla="*/ 126206 w 397669"/>
              <a:gd name="connsiteY3" fmla="*/ 280987 h 280987"/>
              <a:gd name="connsiteX4" fmla="*/ 219075 w 397669"/>
              <a:gd name="connsiteY4" fmla="*/ 273843 h 280987"/>
              <a:gd name="connsiteX5" fmla="*/ 397669 w 397669"/>
              <a:gd name="connsiteY5" fmla="*/ 35718 h 280987"/>
              <a:gd name="connsiteX6" fmla="*/ 376237 w 397669"/>
              <a:gd name="connsiteY6" fmla="*/ 0 h 280987"/>
              <a:gd name="connsiteX7" fmla="*/ 169069 w 397669"/>
              <a:gd name="connsiteY7" fmla="*/ 176212 h 280987"/>
              <a:gd name="connsiteX0" fmla="*/ 169069 w 397669"/>
              <a:gd name="connsiteY0" fmla="*/ 176212 h 289079"/>
              <a:gd name="connsiteX1" fmla="*/ 73819 w 397669"/>
              <a:gd name="connsiteY1" fmla="*/ 97631 h 289079"/>
              <a:gd name="connsiteX2" fmla="*/ 0 w 397669"/>
              <a:gd name="connsiteY2" fmla="*/ 169068 h 289079"/>
              <a:gd name="connsiteX3" fmla="*/ 126206 w 397669"/>
              <a:gd name="connsiteY3" fmla="*/ 280987 h 289079"/>
              <a:gd name="connsiteX4" fmla="*/ 219075 w 397669"/>
              <a:gd name="connsiteY4" fmla="*/ 273843 h 289079"/>
              <a:gd name="connsiteX5" fmla="*/ 397669 w 397669"/>
              <a:gd name="connsiteY5" fmla="*/ 35718 h 289079"/>
              <a:gd name="connsiteX6" fmla="*/ 376237 w 397669"/>
              <a:gd name="connsiteY6" fmla="*/ 0 h 289079"/>
              <a:gd name="connsiteX7" fmla="*/ 169069 w 397669"/>
              <a:gd name="connsiteY7" fmla="*/ 176212 h 289079"/>
              <a:gd name="connsiteX0" fmla="*/ 169069 w 397669"/>
              <a:gd name="connsiteY0" fmla="*/ 176212 h 297100"/>
              <a:gd name="connsiteX1" fmla="*/ 73819 w 397669"/>
              <a:gd name="connsiteY1" fmla="*/ 97631 h 297100"/>
              <a:gd name="connsiteX2" fmla="*/ 0 w 397669"/>
              <a:gd name="connsiteY2" fmla="*/ 169068 h 297100"/>
              <a:gd name="connsiteX3" fmla="*/ 126206 w 397669"/>
              <a:gd name="connsiteY3" fmla="*/ 280987 h 297100"/>
              <a:gd name="connsiteX4" fmla="*/ 219075 w 397669"/>
              <a:gd name="connsiteY4" fmla="*/ 273843 h 297100"/>
              <a:gd name="connsiteX5" fmla="*/ 397669 w 397669"/>
              <a:gd name="connsiteY5" fmla="*/ 35718 h 297100"/>
              <a:gd name="connsiteX6" fmla="*/ 376237 w 397669"/>
              <a:gd name="connsiteY6" fmla="*/ 0 h 297100"/>
              <a:gd name="connsiteX7" fmla="*/ 169069 w 397669"/>
              <a:gd name="connsiteY7" fmla="*/ 176212 h 297100"/>
              <a:gd name="connsiteX0" fmla="*/ 177436 w 406036"/>
              <a:gd name="connsiteY0" fmla="*/ 176212 h 297100"/>
              <a:gd name="connsiteX1" fmla="*/ 82186 w 406036"/>
              <a:gd name="connsiteY1" fmla="*/ 97631 h 297100"/>
              <a:gd name="connsiteX2" fmla="*/ 8367 w 406036"/>
              <a:gd name="connsiteY2" fmla="*/ 169068 h 297100"/>
              <a:gd name="connsiteX3" fmla="*/ 134573 w 406036"/>
              <a:gd name="connsiteY3" fmla="*/ 280987 h 297100"/>
              <a:gd name="connsiteX4" fmla="*/ 227442 w 406036"/>
              <a:gd name="connsiteY4" fmla="*/ 273843 h 297100"/>
              <a:gd name="connsiteX5" fmla="*/ 406036 w 406036"/>
              <a:gd name="connsiteY5" fmla="*/ 35718 h 297100"/>
              <a:gd name="connsiteX6" fmla="*/ 384604 w 406036"/>
              <a:gd name="connsiteY6" fmla="*/ 0 h 297100"/>
              <a:gd name="connsiteX7" fmla="*/ 177436 w 406036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25397"/>
              <a:gd name="connsiteY0" fmla="*/ 176212 h 297100"/>
              <a:gd name="connsiteX1" fmla="*/ 84721 w 425397"/>
              <a:gd name="connsiteY1" fmla="*/ 97631 h 297100"/>
              <a:gd name="connsiteX2" fmla="*/ 10902 w 425397"/>
              <a:gd name="connsiteY2" fmla="*/ 169068 h 297100"/>
              <a:gd name="connsiteX3" fmla="*/ 137108 w 425397"/>
              <a:gd name="connsiteY3" fmla="*/ 280987 h 297100"/>
              <a:gd name="connsiteX4" fmla="*/ 229977 w 425397"/>
              <a:gd name="connsiteY4" fmla="*/ 273843 h 297100"/>
              <a:gd name="connsiteX5" fmla="*/ 408571 w 425397"/>
              <a:gd name="connsiteY5" fmla="*/ 35718 h 297100"/>
              <a:gd name="connsiteX6" fmla="*/ 387139 w 425397"/>
              <a:gd name="connsiteY6" fmla="*/ 0 h 297100"/>
              <a:gd name="connsiteX7" fmla="*/ 179971 w 425397"/>
              <a:gd name="connsiteY7" fmla="*/ 176212 h 297100"/>
              <a:gd name="connsiteX0" fmla="*/ 179971 w 445220"/>
              <a:gd name="connsiteY0" fmla="*/ 184370 h 305258"/>
              <a:gd name="connsiteX1" fmla="*/ 84721 w 445220"/>
              <a:gd name="connsiteY1" fmla="*/ 105789 h 305258"/>
              <a:gd name="connsiteX2" fmla="*/ 10902 w 445220"/>
              <a:gd name="connsiteY2" fmla="*/ 177226 h 305258"/>
              <a:gd name="connsiteX3" fmla="*/ 137108 w 445220"/>
              <a:gd name="connsiteY3" fmla="*/ 289145 h 305258"/>
              <a:gd name="connsiteX4" fmla="*/ 229977 w 445220"/>
              <a:gd name="connsiteY4" fmla="*/ 282001 h 305258"/>
              <a:gd name="connsiteX5" fmla="*/ 408571 w 445220"/>
              <a:gd name="connsiteY5" fmla="*/ 43876 h 305258"/>
              <a:gd name="connsiteX6" fmla="*/ 387139 w 445220"/>
              <a:gd name="connsiteY6" fmla="*/ 8158 h 305258"/>
              <a:gd name="connsiteX7" fmla="*/ 179971 w 445220"/>
              <a:gd name="connsiteY7" fmla="*/ 184370 h 305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5220" h="305258">
                <a:moveTo>
                  <a:pt x="179971" y="184370"/>
                </a:moveTo>
                <a:lnTo>
                  <a:pt x="84721" y="105789"/>
                </a:lnTo>
                <a:cubicBezTo>
                  <a:pt x="31540" y="79595"/>
                  <a:pt x="-24023" y="115314"/>
                  <a:pt x="10902" y="177226"/>
                </a:cubicBezTo>
                <a:lnTo>
                  <a:pt x="137108" y="289145"/>
                </a:lnTo>
                <a:cubicBezTo>
                  <a:pt x="170445" y="310576"/>
                  <a:pt x="199021" y="312957"/>
                  <a:pt x="229977" y="282001"/>
                </a:cubicBezTo>
                <a:cubicBezTo>
                  <a:pt x="277602" y="197863"/>
                  <a:pt x="322846" y="108963"/>
                  <a:pt x="408571" y="43876"/>
                </a:cubicBezTo>
                <a:cubicBezTo>
                  <a:pt x="453815" y="17683"/>
                  <a:pt x="468102" y="-15654"/>
                  <a:pt x="387139" y="8158"/>
                </a:cubicBezTo>
                <a:cubicBezTo>
                  <a:pt x="287127" y="35939"/>
                  <a:pt x="234739" y="125633"/>
                  <a:pt x="179971" y="184370"/>
                </a:cubicBezTo>
                <a:close/>
              </a:path>
            </a:pathLst>
          </a:custGeom>
          <a:solidFill>
            <a:srgbClr val="FF000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ontent Placeholder 2">
                <a:extLst>
                  <a:ext uri="{FF2B5EF4-FFF2-40B4-BE49-F238E27FC236}">
                    <a16:creationId xmlns:a16="http://schemas.microsoft.com/office/drawing/2014/main" xmlns="" id="{D626E017-6492-4C2A-9843-69D96D2B1B0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877307" y="3132943"/>
                <a:ext cx="6160803" cy="3686383"/>
              </a:xfrm>
              <a:prstGeom prst="rect">
                <a:avLst/>
              </a:prstGeom>
              <a:solidFill>
                <a:srgbClr val="CCFFFF"/>
              </a:solidFill>
              <a:ln>
                <a:solidFill>
                  <a:srgbClr val="0000CC"/>
                </a:solidFill>
                <a:prstDash val="sysDot"/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b="1">
                    <a:solidFill>
                      <a:srgbClr val="0000CC"/>
                    </a:solidFill>
                    <a:sym typeface="Wingdings 2" panose="05020102010507070707" pitchFamily="18" charset="2"/>
                  </a:rPr>
                  <a:t></a:t>
                </a:r>
                <a:r>
                  <a:rPr lang="en-US" b="1">
                    <a:solidFill>
                      <a:srgbClr val="0000CC"/>
                    </a:solidFill>
                  </a:rPr>
                  <a:t>Casio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/>
                  <a:t>Nhập </a:t>
                </a:r>
                <a:r>
                  <a:rPr lang="en-US" dirty="0"/>
                  <a:t>biểu thức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9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</m:oMath>
                </a14:m>
                <a:endParaRPr lang="en-US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dirty="0" err="1"/>
                  <a:t>Nhấn</a:t>
                </a:r>
                <a:r>
                  <a:rPr lang="en-US" dirty="0"/>
                  <a:t> Calc x = ½ </a:t>
                </a:r>
                <a:r>
                  <a:rPr lang="en-US" dirty="0" err="1"/>
                  <a:t>không</a:t>
                </a:r>
                <a:r>
                  <a:rPr lang="en-US" dirty="0"/>
                  <a:t> </a:t>
                </a:r>
                <a:r>
                  <a:rPr lang="en-US" dirty="0" err="1"/>
                  <a:t>thỏa</a:t>
                </a:r>
                <a:r>
                  <a:rPr lang="en-US" dirty="0"/>
                  <a:t>, </a:t>
                </a:r>
                <a:r>
                  <a:rPr lang="en-US" dirty="0" err="1"/>
                  <a:t>loại</a:t>
                </a:r>
                <a:r>
                  <a:rPr lang="en-US" dirty="0"/>
                  <a:t> A, B, D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dirty="0" err="1"/>
                  <a:t>Chọn</a:t>
                </a:r>
                <a:r>
                  <a:rPr lang="en-US" dirty="0"/>
                  <a:t> C.</a:t>
                </a:r>
              </a:p>
              <a:p>
                <a:pPr>
                  <a:lnSpc>
                    <a:spcPct val="100000"/>
                  </a:lnSpc>
                </a:pPr>
                <a:endParaRPr lang="en-US" b="1" dirty="0">
                  <a:solidFill>
                    <a:srgbClr val="0000CC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4" name="Content Placeholder 2">
                <a:extLst>
                  <a:ext uri="{FF2B5EF4-FFF2-40B4-BE49-F238E27FC236}">
                    <a16:creationId xmlns:a16="http://schemas.microsoft.com/office/drawing/2014/main" id="{D626E017-6492-4C2A-9843-69D96D2B1B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7307" y="3132943"/>
                <a:ext cx="6160803" cy="3686383"/>
              </a:xfrm>
              <a:prstGeom prst="rect">
                <a:avLst/>
              </a:prstGeom>
              <a:blipFill>
                <a:blip r:embed="rId7"/>
                <a:stretch>
                  <a:fillRect l="-2172" t="-3460"/>
                </a:stretch>
              </a:blipFill>
              <a:ln>
                <a:solidFill>
                  <a:srgbClr val="0000CC"/>
                </a:solidFill>
                <a:prstDash val="sysDot"/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1219620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4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9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4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" grpId="0" animBg="1"/>
      <p:bldP spid="14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CA91DD8-A731-469A-BB09-5E7BA9C6C8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1773" y="6745185"/>
            <a:ext cx="3903108" cy="7917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BECD3442-55B7-44D2-8B0C-A48AFFBF41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7574" y="6597297"/>
            <a:ext cx="2775439" cy="295777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8CCF46B5-7D20-415B-98D6-CFFB006B8506}"/>
              </a:ext>
            </a:extLst>
          </p:cNvPr>
          <p:cNvGrpSpPr/>
          <p:nvPr/>
        </p:nvGrpSpPr>
        <p:grpSpPr>
          <a:xfrm>
            <a:off x="3111340" y="75940"/>
            <a:ext cx="738457" cy="685800"/>
            <a:chOff x="1995645" y="1654893"/>
            <a:chExt cx="738457" cy="685800"/>
          </a:xfrm>
        </p:grpSpPr>
        <p:sp>
          <p:nvSpPr>
            <p:cNvPr id="16" name="AutoShape 43">
              <a:extLst>
                <a:ext uri="{FF2B5EF4-FFF2-40B4-BE49-F238E27FC236}">
                  <a16:creationId xmlns:a16="http://schemas.microsoft.com/office/drawing/2014/main" xmlns="" id="{EC2DAE92-0740-455C-998C-06ED1994E71D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995645" y="1654893"/>
              <a:ext cx="738457" cy="685800"/>
            </a:xfrm>
            <a:prstGeom prst="diamond">
              <a:avLst/>
            </a:prstGeom>
            <a:solidFill>
              <a:srgbClr val="FF0000"/>
            </a:solidFill>
            <a:ln w="25400" algn="ctr">
              <a:solidFill>
                <a:schemeClr val="bg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3200">
                <a:latin typeface="Chu Van An" panose="02020603050405020304" pitchFamily="18" charset="0"/>
                <a:cs typeface="Chu Van An" panose="02020603050405020304" pitchFamily="18" charset="0"/>
              </a:endParaRPr>
            </a:p>
          </p:txBody>
        </p:sp>
        <p:sp>
          <p:nvSpPr>
            <p:cNvPr id="17" name="Text Box 45">
              <a:extLst>
                <a:ext uri="{FF2B5EF4-FFF2-40B4-BE49-F238E27FC236}">
                  <a16:creationId xmlns:a16="http://schemas.microsoft.com/office/drawing/2014/main" xmlns="" id="{B73BB27B-82AA-46BA-B313-9BBC4936D223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2067356" y="1730836"/>
              <a:ext cx="595035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vi-VN" sz="3200" b="1">
                  <a:solidFill>
                    <a:srgbClr val="FFFF00"/>
                  </a:solidFill>
                  <a:latin typeface="Yu Gothic" panose="020B0400000000000000" pitchFamily="34" charset="-128"/>
                  <a:ea typeface="Yu Gothic" panose="020B0400000000000000" pitchFamily="34" charset="-128"/>
                  <a:cs typeface="Chu Van An" panose="02020603050405020304" pitchFamily="18" charset="0"/>
                </a:rPr>
                <a:t>⓷</a:t>
              </a:r>
              <a:endParaRPr lang="en-US" altLang="vi-VN" sz="3200" b="1">
                <a:solidFill>
                  <a:srgbClr val="FFFF00"/>
                </a:solidFill>
                <a:latin typeface="Chu Van An" panose="02020603050405020304" pitchFamily="18" charset="0"/>
                <a:cs typeface="Chu Van An" panose="02020603050405020304" pitchFamily="18" charset="0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0C4A8818-A8C6-40B2-93FC-502248369014}"/>
              </a:ext>
            </a:extLst>
          </p:cNvPr>
          <p:cNvGrpSpPr/>
          <p:nvPr/>
        </p:nvGrpSpPr>
        <p:grpSpPr>
          <a:xfrm>
            <a:off x="-1372803" y="2046835"/>
            <a:ext cx="9144003" cy="5329684"/>
            <a:chOff x="-1059316" y="1014150"/>
            <a:chExt cx="9144002" cy="5329684"/>
          </a:xfrm>
        </p:grpSpPr>
        <p:pic>
          <p:nvPicPr>
            <p:cNvPr id="20" name="Picture 345" descr="shadow_1_m">
              <a:extLst>
                <a:ext uri="{FF2B5EF4-FFF2-40B4-BE49-F238E27FC236}">
                  <a16:creationId xmlns:a16="http://schemas.microsoft.com/office/drawing/2014/main" xmlns="" id="{E4140265-4281-4518-8FC8-899425A5D0E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/>
            <a:srcRect r="61411"/>
            <a:stretch>
              <a:fillRect/>
            </a:stretch>
          </p:blipFill>
          <p:spPr bwMode="gray">
            <a:xfrm flipH="1">
              <a:off x="419251" y="1014150"/>
              <a:ext cx="67637" cy="53296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" name="Picture 345" descr="shadow_1_m">
              <a:extLst>
                <a:ext uri="{FF2B5EF4-FFF2-40B4-BE49-F238E27FC236}">
                  <a16:creationId xmlns:a16="http://schemas.microsoft.com/office/drawing/2014/main" xmlns="" id="{9DFFB59F-41F6-40E0-93B9-B0DF75A1541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/>
            <a:srcRect r="61411"/>
            <a:stretch>
              <a:fillRect/>
            </a:stretch>
          </p:blipFill>
          <p:spPr bwMode="gray">
            <a:xfrm rot="16200000" flipH="1">
              <a:off x="3489825" y="1078573"/>
              <a:ext cx="45719" cy="91440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4" name="Hexagon 26">
            <a:extLst>
              <a:ext uri="{FF2B5EF4-FFF2-40B4-BE49-F238E27FC236}">
                <a16:creationId xmlns:a16="http://schemas.microsoft.com/office/drawing/2014/main" xmlns="" id="{F8C658E0-2FBF-41D6-899E-A9FB2E7EC7FC}"/>
              </a:ext>
            </a:extLst>
          </p:cNvPr>
          <p:cNvSpPr/>
          <p:nvPr/>
        </p:nvSpPr>
        <p:spPr bwMode="auto">
          <a:xfrm>
            <a:off x="3921507" y="123655"/>
            <a:ext cx="5446567" cy="685800"/>
          </a:xfrm>
          <a:prstGeom prst="hexagon">
            <a:avLst>
              <a:gd name="adj" fmla="val 31838"/>
              <a:gd name="vf" fmla="val 115470"/>
            </a:avLst>
          </a:prstGeom>
          <a:solidFill>
            <a:srgbClr val="FFFF99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/>
          <a:lstStyle/>
          <a:p>
            <a:pPr algn="ctr"/>
            <a:r>
              <a:rPr lang="en-US" altLang="vi-VN" sz="3200" b="1">
                <a:solidFill>
                  <a:srgbClr val="0000CC"/>
                </a:solidFill>
                <a:latin typeface="Chu Van An" panose="02020603050405020304" pitchFamily="18" charset="0"/>
                <a:cs typeface="Chu Van An" panose="02020603050405020304" pitchFamily="18" charset="0"/>
              </a:rPr>
              <a:t>Bài tập minh họa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Content Placeholder 2">
                <a:extLst>
                  <a:ext uri="{FF2B5EF4-FFF2-40B4-BE49-F238E27FC236}">
                    <a16:creationId xmlns:a16="http://schemas.microsoft.com/office/drawing/2014/main" xmlns="" id="{1CB4C6FF-9D2A-4DB8-995D-95E7EA1CCA0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55624" y="785324"/>
                <a:ext cx="11912835" cy="2303807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rgbClr val="0000CC"/>
                </a:solidFill>
                <a:prstDash val="sysDash"/>
              </a:ln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vi-VN" b="1" u="sng">
                    <a:solidFill>
                      <a:srgbClr val="0000CC"/>
                    </a:solidFill>
                  </a:rPr>
                  <a:t>Câu </a:t>
                </a:r>
                <a:r>
                  <a:rPr lang="en-US" b="1" u="sng">
                    <a:solidFill>
                      <a:srgbClr val="0000CC"/>
                    </a:solidFill>
                  </a:rPr>
                  <a:t>3</a:t>
                </a:r>
                <a:r>
                  <a:rPr lang="vi-VN" b="1">
                    <a:solidFill>
                      <a:srgbClr val="0000CC"/>
                    </a:solidFill>
                  </a:rPr>
                  <a:t>:</a:t>
                </a:r>
                <a:r>
                  <a:rPr lang="en-US" b="1">
                    <a:solidFill>
                      <a:srgbClr val="0000CC"/>
                    </a:solidFill>
                  </a:rPr>
                  <a:t> </a:t>
                </a:r>
                <a:r>
                  <a:rPr lang="en-US" dirty="0"/>
                  <a:t>Nghiệm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:r>
                  <a:rPr lang="en-US" dirty="0" err="1"/>
                  <a:t>bất</a:t>
                </a:r>
                <a:r>
                  <a:rPr lang="en-US" dirty="0"/>
                  <a:t> </a:t>
                </a:r>
                <a:r>
                  <a:rPr lang="en-US" dirty="0" err="1"/>
                  <a:t>phương</a:t>
                </a:r>
                <a:r>
                  <a:rPr lang="en-US" dirty="0"/>
                  <a:t> </a:t>
                </a:r>
                <a:r>
                  <a:rPr lang="en-US" dirty="0" err="1"/>
                  <a:t>trình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𝑙𝑜𝑔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6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&gt;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log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en-US" dirty="0"/>
                  <a:t> là</a:t>
                </a:r>
              </a:p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fr-FR" b="1">
                        <a:solidFill>
                          <a:srgbClr val="0000CC"/>
                        </a:solidFill>
                        <a:latin typeface="Yu Gothic" panose="020B0400000000000000" pitchFamily="34" charset="-128"/>
                        <a:ea typeface="Yu Gothic" panose="020B0400000000000000" pitchFamily="34" charset="-128"/>
                      </a:rPr>
                      <m:t>Ⓐ</m:t>
                    </m:r>
                  </m:oMath>
                </a14:m>
                <a:r>
                  <a:rPr lang="en-US" b="1" dirty="0"/>
                  <a:t>.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𝟓</m:t>
                    </m:r>
                  </m:oMath>
                </a14:m>
                <a:r>
                  <a:rPr lang="en-US" dirty="0"/>
                  <a:t>		</a:t>
                </a:r>
                <a:r>
                  <a:rPr lang="en-US"/>
                  <a:t>	</a:t>
                </a:r>
                <a:r>
                  <a:rPr lang="fr-FR" b="1">
                    <a:solidFill>
                      <a:srgbClr val="0000CC"/>
                    </a:solidFill>
                    <a:latin typeface="Yu Gothic" panose="020B0400000000000000" pitchFamily="34" charset="-128"/>
                    <a:ea typeface="Yu Gothic" panose="020B0400000000000000" pitchFamily="34" charset="-128"/>
                  </a:rPr>
                  <a:t> Ⓑ</a:t>
                </a:r>
                <a:r>
                  <a:rPr lang="en-US" b="1"/>
                  <a:t>.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𝟓</m:t>
                    </m:r>
                  </m:oMath>
                </a14:m>
                <a:r>
                  <a:rPr lang="en-US" dirty="0"/>
                  <a:t>	</a:t>
                </a:r>
              </a:p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fr-FR" b="1">
                        <a:solidFill>
                          <a:srgbClr val="0000CC"/>
                        </a:solidFill>
                        <a:latin typeface="Yu Gothic" panose="020B0400000000000000" pitchFamily="34" charset="-128"/>
                        <a:ea typeface="Yu Gothic" panose="020B0400000000000000" pitchFamily="34" charset="-128"/>
                      </a:rPr>
                      <m:t>Ⓒ</m:t>
                    </m:r>
                  </m:oMath>
                </a14:m>
                <a:r>
                  <a:rPr lang="en-US" b="1" dirty="0"/>
                  <a:t>.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1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𝟓</m:t>
                    </m:r>
                  </m:oMath>
                </a14:m>
                <a:r>
                  <a:rPr lang="en-US" dirty="0"/>
                  <a:t>	</a:t>
                </a:r>
                <a:r>
                  <a:rPr lang="en-US"/>
                  <a:t>	</a:t>
                </a:r>
                <a:r>
                  <a:rPr lang="fr-FR" b="1">
                    <a:solidFill>
                      <a:srgbClr val="0000CC"/>
                    </a:solidFill>
                    <a:latin typeface="Yu Gothic" panose="020B0400000000000000" pitchFamily="34" charset="-128"/>
                    <a:ea typeface="Yu Gothic" panose="020B0400000000000000" pitchFamily="34" charset="-128"/>
                  </a:rPr>
                  <a:t> Ⓓ</a:t>
                </a:r>
                <a:r>
                  <a:rPr lang="en-US" b="1"/>
                  <a:t>.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&lt;−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𝟓</m:t>
                    </m:r>
                  </m:oMath>
                </a14:m>
                <a:endParaRPr lang="en-US" dirty="0"/>
              </a:p>
              <a:p>
                <a:r>
                  <a:rPr lang="nl-NL" b="1"/>
                  <a:t>	</a:t>
                </a:r>
                <a:r>
                  <a:rPr lang="en-US" b="1"/>
                  <a:t> </a:t>
                </a:r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ea typeface="Yu Gothic" panose="020B0400000000000000" pitchFamily="34" charset="-128"/>
                        </a:rPr>
                        <m:t> </m:t>
                      </m:r>
                    </m:oMath>
                  </m:oMathPara>
                </a14:m>
                <a:endParaRPr lang="en-US" dirty="0"/>
              </a:p>
              <a:p>
                <a:pPr marL="629920" indent="-629920" algn="just">
                  <a:lnSpc>
                    <a:spcPct val="115000"/>
                  </a:lnSpc>
                  <a:spcBef>
                    <a:spcPts val="600"/>
                  </a:spcBef>
                  <a:spcAft>
                    <a:spcPts val="0"/>
                  </a:spcAft>
                  <a:tabLst>
                    <a:tab pos="629920" algn="l"/>
                  </a:tabLst>
                </a:pPr>
                <a:r>
                  <a:rPr lang="en-US" b="1">
                    <a:solidFill>
                      <a:srgbClr val="0000CC"/>
                    </a:solidFill>
                    <a:latin typeface="Chu Van An" panose="02020603050405020304"/>
                    <a:ea typeface="Times New Roman" panose="02020603050405020304" pitchFamily="18" charset="0"/>
                  </a:rPr>
                  <a:t> </a:t>
                </a:r>
                <a:endParaRPr lang="en-US" dirty="0">
                  <a:solidFill>
                    <a:srgbClr val="0000CC"/>
                  </a:solidFill>
                  <a:latin typeface="Chu Van An" panose="02020603050405020304"/>
                </a:endParaRPr>
              </a:p>
            </p:txBody>
          </p:sp>
        </mc:Choice>
        <mc:Fallback xmlns="">
          <p:sp>
            <p:nvSpPr>
              <p:cNvPr id="25" name="Content Placeholder 2">
                <a:extLst>
                  <a:ext uri="{FF2B5EF4-FFF2-40B4-BE49-F238E27FC236}">
                    <a16:creationId xmlns:a16="http://schemas.microsoft.com/office/drawing/2014/main" id="{1CB4C6FF-9D2A-4DB8-995D-95E7EA1CCA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624" y="785324"/>
                <a:ext cx="11912835" cy="2303807"/>
              </a:xfrm>
              <a:prstGeom prst="rect">
                <a:avLst/>
              </a:prstGeom>
              <a:blipFill>
                <a:blip r:embed="rId5"/>
                <a:stretch>
                  <a:fillRect l="-1278" t="-5526" b="-69211"/>
                </a:stretch>
              </a:blipFill>
              <a:ln>
                <a:solidFill>
                  <a:srgbClr val="0000CC"/>
                </a:solidFill>
                <a:prstDash val="sysDash"/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Content Placeholder 2">
                <a:extLst>
                  <a:ext uri="{FF2B5EF4-FFF2-40B4-BE49-F238E27FC236}">
                    <a16:creationId xmlns:a16="http://schemas.microsoft.com/office/drawing/2014/main" xmlns="" id="{BFC44F5D-5A03-429E-A3E3-CCED1EEF7D3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54805" y="3152485"/>
                <a:ext cx="6132681" cy="3536140"/>
              </a:xfrm>
              <a:prstGeom prst="rect">
                <a:avLst/>
              </a:prstGeom>
              <a:solidFill>
                <a:srgbClr val="CCFFFF"/>
              </a:solidFill>
              <a:ln>
                <a:solidFill>
                  <a:srgbClr val="0000CC"/>
                </a:solidFill>
                <a:prstDash val="sysDot"/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b="1">
                    <a:solidFill>
                      <a:srgbClr val="0000CC"/>
                    </a:solidFill>
                    <a:sym typeface="Wingdings 2" panose="05020102010507070707" pitchFamily="18" charset="2"/>
                  </a:rPr>
                  <a:t></a:t>
                </a:r>
                <a:r>
                  <a:rPr lang="en-US" b="1">
                    <a:solidFill>
                      <a:srgbClr val="0000CC"/>
                    </a:solidFill>
                  </a:rPr>
                  <a:t>Lời giải</a:t>
                </a:r>
              </a:p>
              <a:p>
                <a:r>
                  <a:rPr lang="en-US" b="1">
                    <a:solidFill>
                      <a:srgbClr val="0000CC"/>
                    </a:solidFill>
                  </a:rPr>
                  <a:t> </a:t>
                </a:r>
                <a:r>
                  <a:rPr lang="en-US" b="1" dirty="0"/>
                  <a:t>Điều </a:t>
                </a:r>
                <a:r>
                  <a:rPr lang="en-US" b="1" dirty="0" err="1"/>
                  <a:t>kiện</a:t>
                </a:r>
                <a:r>
                  <a:rPr lang="en-US" b="1" dirty="0"/>
                  <a:t>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𝑙𝑜𝑔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6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&gt;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log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⇔</m:t>
                    </m:r>
                    <m:f>
                      <m:fPr>
                        <m:ctrlPr>
                          <a:rPr lang="en-US" sz="28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sSub>
                      <m:sSubPr>
                        <m:ctrlPr>
                          <a:rPr lang="en-US" sz="2800" i="1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 panose="02040503050406030204" pitchFamily="18" charset="0"/>
                          </a:rPr>
                          <m:t>log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sz="28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6</m:t>
                        </m:r>
                      </m:e>
                    </m:d>
                    <m:r>
                      <a:rPr lang="en-US" sz="2800">
                        <a:latin typeface="Cambria Math" panose="02040503050406030204" pitchFamily="18" charset="0"/>
                      </a:rPr>
                      <m:t>&gt;</m:t>
                    </m:r>
                    <m:sSub>
                      <m:sSubPr>
                        <m:ctrlPr>
                          <a:rPr lang="en-US" sz="2800" i="1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 panose="02040503050406030204" pitchFamily="18" charset="0"/>
                          </a:rPr>
                          <m:t>log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sz="28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endParaRPr lang="en-US" sz="2800" i="1" dirty="0">
                  <a:latin typeface="Cambria Math" panose="02040503050406030204" pitchFamily="18" charset="0"/>
                </a:endParaRP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⇔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log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6</m:t>
                        </m:r>
                      </m:e>
                    </m:d>
                    <m:r>
                      <a:rPr lang="en-US">
                        <a:latin typeface="Cambria Math" panose="02040503050406030204" pitchFamily="18" charset="0"/>
                      </a:rPr>
                      <m:t>&gt;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log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6" name="Content Placeholder 2">
                <a:extLst>
                  <a:ext uri="{FF2B5EF4-FFF2-40B4-BE49-F238E27FC236}">
                    <a16:creationId xmlns:a16="http://schemas.microsoft.com/office/drawing/2014/main" id="{BFC44F5D-5A03-429E-A3E3-CCED1EEF7D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805" y="3152485"/>
                <a:ext cx="6132681" cy="3536140"/>
              </a:xfrm>
              <a:prstGeom prst="rect">
                <a:avLst/>
              </a:prstGeom>
              <a:blipFill>
                <a:blip r:embed="rId6"/>
                <a:stretch>
                  <a:fillRect l="-2381" t="-3608"/>
                </a:stretch>
              </a:blipFill>
              <a:ln>
                <a:solidFill>
                  <a:srgbClr val="0000CC"/>
                </a:solidFill>
                <a:prstDash val="sysDot"/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Freeform 47">
            <a:extLst>
              <a:ext uri="{FF2B5EF4-FFF2-40B4-BE49-F238E27FC236}">
                <a16:creationId xmlns:a16="http://schemas.microsoft.com/office/drawing/2014/main" xmlns="" id="{6ACB5B1B-48B8-40C6-8225-17431559E32B}"/>
              </a:ext>
            </a:extLst>
          </p:cNvPr>
          <p:cNvSpPr/>
          <p:nvPr/>
        </p:nvSpPr>
        <p:spPr>
          <a:xfrm>
            <a:off x="4973321" y="1597473"/>
            <a:ext cx="451560" cy="635263"/>
          </a:xfrm>
          <a:custGeom>
            <a:avLst/>
            <a:gdLst>
              <a:gd name="connsiteX0" fmla="*/ 169069 w 397669"/>
              <a:gd name="connsiteY0" fmla="*/ 176212 h 280987"/>
              <a:gd name="connsiteX1" fmla="*/ 73819 w 397669"/>
              <a:gd name="connsiteY1" fmla="*/ 97631 h 280987"/>
              <a:gd name="connsiteX2" fmla="*/ 0 w 397669"/>
              <a:gd name="connsiteY2" fmla="*/ 169068 h 280987"/>
              <a:gd name="connsiteX3" fmla="*/ 126206 w 397669"/>
              <a:gd name="connsiteY3" fmla="*/ 280987 h 280987"/>
              <a:gd name="connsiteX4" fmla="*/ 219075 w 397669"/>
              <a:gd name="connsiteY4" fmla="*/ 273843 h 280987"/>
              <a:gd name="connsiteX5" fmla="*/ 397669 w 397669"/>
              <a:gd name="connsiteY5" fmla="*/ 35718 h 280987"/>
              <a:gd name="connsiteX6" fmla="*/ 376237 w 397669"/>
              <a:gd name="connsiteY6" fmla="*/ 0 h 280987"/>
              <a:gd name="connsiteX7" fmla="*/ 169069 w 397669"/>
              <a:gd name="connsiteY7" fmla="*/ 176212 h 280987"/>
              <a:gd name="connsiteX0" fmla="*/ 169069 w 397669"/>
              <a:gd name="connsiteY0" fmla="*/ 176212 h 289079"/>
              <a:gd name="connsiteX1" fmla="*/ 73819 w 397669"/>
              <a:gd name="connsiteY1" fmla="*/ 97631 h 289079"/>
              <a:gd name="connsiteX2" fmla="*/ 0 w 397669"/>
              <a:gd name="connsiteY2" fmla="*/ 169068 h 289079"/>
              <a:gd name="connsiteX3" fmla="*/ 126206 w 397669"/>
              <a:gd name="connsiteY3" fmla="*/ 280987 h 289079"/>
              <a:gd name="connsiteX4" fmla="*/ 219075 w 397669"/>
              <a:gd name="connsiteY4" fmla="*/ 273843 h 289079"/>
              <a:gd name="connsiteX5" fmla="*/ 397669 w 397669"/>
              <a:gd name="connsiteY5" fmla="*/ 35718 h 289079"/>
              <a:gd name="connsiteX6" fmla="*/ 376237 w 397669"/>
              <a:gd name="connsiteY6" fmla="*/ 0 h 289079"/>
              <a:gd name="connsiteX7" fmla="*/ 169069 w 397669"/>
              <a:gd name="connsiteY7" fmla="*/ 176212 h 289079"/>
              <a:gd name="connsiteX0" fmla="*/ 169069 w 397669"/>
              <a:gd name="connsiteY0" fmla="*/ 176212 h 297100"/>
              <a:gd name="connsiteX1" fmla="*/ 73819 w 397669"/>
              <a:gd name="connsiteY1" fmla="*/ 97631 h 297100"/>
              <a:gd name="connsiteX2" fmla="*/ 0 w 397669"/>
              <a:gd name="connsiteY2" fmla="*/ 169068 h 297100"/>
              <a:gd name="connsiteX3" fmla="*/ 126206 w 397669"/>
              <a:gd name="connsiteY3" fmla="*/ 280987 h 297100"/>
              <a:gd name="connsiteX4" fmla="*/ 219075 w 397669"/>
              <a:gd name="connsiteY4" fmla="*/ 273843 h 297100"/>
              <a:gd name="connsiteX5" fmla="*/ 397669 w 397669"/>
              <a:gd name="connsiteY5" fmla="*/ 35718 h 297100"/>
              <a:gd name="connsiteX6" fmla="*/ 376237 w 397669"/>
              <a:gd name="connsiteY6" fmla="*/ 0 h 297100"/>
              <a:gd name="connsiteX7" fmla="*/ 169069 w 397669"/>
              <a:gd name="connsiteY7" fmla="*/ 176212 h 297100"/>
              <a:gd name="connsiteX0" fmla="*/ 177436 w 406036"/>
              <a:gd name="connsiteY0" fmla="*/ 176212 h 297100"/>
              <a:gd name="connsiteX1" fmla="*/ 82186 w 406036"/>
              <a:gd name="connsiteY1" fmla="*/ 97631 h 297100"/>
              <a:gd name="connsiteX2" fmla="*/ 8367 w 406036"/>
              <a:gd name="connsiteY2" fmla="*/ 169068 h 297100"/>
              <a:gd name="connsiteX3" fmla="*/ 134573 w 406036"/>
              <a:gd name="connsiteY3" fmla="*/ 280987 h 297100"/>
              <a:gd name="connsiteX4" fmla="*/ 227442 w 406036"/>
              <a:gd name="connsiteY4" fmla="*/ 273843 h 297100"/>
              <a:gd name="connsiteX5" fmla="*/ 406036 w 406036"/>
              <a:gd name="connsiteY5" fmla="*/ 35718 h 297100"/>
              <a:gd name="connsiteX6" fmla="*/ 384604 w 406036"/>
              <a:gd name="connsiteY6" fmla="*/ 0 h 297100"/>
              <a:gd name="connsiteX7" fmla="*/ 177436 w 406036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25397"/>
              <a:gd name="connsiteY0" fmla="*/ 176212 h 297100"/>
              <a:gd name="connsiteX1" fmla="*/ 84721 w 425397"/>
              <a:gd name="connsiteY1" fmla="*/ 97631 h 297100"/>
              <a:gd name="connsiteX2" fmla="*/ 10902 w 425397"/>
              <a:gd name="connsiteY2" fmla="*/ 169068 h 297100"/>
              <a:gd name="connsiteX3" fmla="*/ 137108 w 425397"/>
              <a:gd name="connsiteY3" fmla="*/ 280987 h 297100"/>
              <a:gd name="connsiteX4" fmla="*/ 229977 w 425397"/>
              <a:gd name="connsiteY4" fmla="*/ 273843 h 297100"/>
              <a:gd name="connsiteX5" fmla="*/ 408571 w 425397"/>
              <a:gd name="connsiteY5" fmla="*/ 35718 h 297100"/>
              <a:gd name="connsiteX6" fmla="*/ 387139 w 425397"/>
              <a:gd name="connsiteY6" fmla="*/ 0 h 297100"/>
              <a:gd name="connsiteX7" fmla="*/ 179971 w 425397"/>
              <a:gd name="connsiteY7" fmla="*/ 176212 h 297100"/>
              <a:gd name="connsiteX0" fmla="*/ 179971 w 445220"/>
              <a:gd name="connsiteY0" fmla="*/ 184370 h 305258"/>
              <a:gd name="connsiteX1" fmla="*/ 84721 w 445220"/>
              <a:gd name="connsiteY1" fmla="*/ 105789 h 305258"/>
              <a:gd name="connsiteX2" fmla="*/ 10902 w 445220"/>
              <a:gd name="connsiteY2" fmla="*/ 177226 h 305258"/>
              <a:gd name="connsiteX3" fmla="*/ 137108 w 445220"/>
              <a:gd name="connsiteY3" fmla="*/ 289145 h 305258"/>
              <a:gd name="connsiteX4" fmla="*/ 229977 w 445220"/>
              <a:gd name="connsiteY4" fmla="*/ 282001 h 305258"/>
              <a:gd name="connsiteX5" fmla="*/ 408571 w 445220"/>
              <a:gd name="connsiteY5" fmla="*/ 43876 h 305258"/>
              <a:gd name="connsiteX6" fmla="*/ 387139 w 445220"/>
              <a:gd name="connsiteY6" fmla="*/ 8158 h 305258"/>
              <a:gd name="connsiteX7" fmla="*/ 179971 w 445220"/>
              <a:gd name="connsiteY7" fmla="*/ 184370 h 305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5220" h="305258">
                <a:moveTo>
                  <a:pt x="179971" y="184370"/>
                </a:moveTo>
                <a:lnTo>
                  <a:pt x="84721" y="105789"/>
                </a:lnTo>
                <a:cubicBezTo>
                  <a:pt x="31540" y="79595"/>
                  <a:pt x="-24023" y="115314"/>
                  <a:pt x="10902" y="177226"/>
                </a:cubicBezTo>
                <a:lnTo>
                  <a:pt x="137108" y="289145"/>
                </a:lnTo>
                <a:cubicBezTo>
                  <a:pt x="170445" y="310576"/>
                  <a:pt x="199021" y="312957"/>
                  <a:pt x="229977" y="282001"/>
                </a:cubicBezTo>
                <a:cubicBezTo>
                  <a:pt x="277602" y="197863"/>
                  <a:pt x="322846" y="108963"/>
                  <a:pt x="408571" y="43876"/>
                </a:cubicBezTo>
                <a:cubicBezTo>
                  <a:pt x="453815" y="17683"/>
                  <a:pt x="468102" y="-15654"/>
                  <a:pt x="387139" y="8158"/>
                </a:cubicBezTo>
                <a:cubicBezTo>
                  <a:pt x="287127" y="35939"/>
                  <a:pt x="234739" y="125633"/>
                  <a:pt x="179971" y="184370"/>
                </a:cubicBezTo>
                <a:close/>
              </a:path>
            </a:pathLst>
          </a:custGeom>
          <a:solidFill>
            <a:srgbClr val="FF000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ontent Placeholder 2">
                <a:extLst>
                  <a:ext uri="{FF2B5EF4-FFF2-40B4-BE49-F238E27FC236}">
                    <a16:creationId xmlns:a16="http://schemas.microsoft.com/office/drawing/2014/main" xmlns="" id="{4C917DD2-B695-4EA1-99EC-1B1A5805A5F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336527" y="3169980"/>
                <a:ext cx="5749710" cy="3536140"/>
              </a:xfrm>
              <a:prstGeom prst="rect">
                <a:avLst/>
              </a:prstGeom>
              <a:solidFill>
                <a:srgbClr val="CCFFFF"/>
              </a:solidFill>
              <a:ln>
                <a:solidFill>
                  <a:srgbClr val="0000CC"/>
                </a:solidFill>
                <a:prstDash val="sysDot"/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457200" indent="-4572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800">
                        <a:latin typeface="Cambria Math" panose="02040503050406030204" pitchFamily="18" charset="0"/>
                      </a:rPr>
                      <m:t>⇔</m:t>
                    </m:r>
                    <m:d>
                      <m:dPr>
                        <m:ctrlPr>
                          <a:rPr lang="en-US" sz="28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6</m:t>
                        </m:r>
                      </m:e>
                    </m:d>
                    <m:r>
                      <a:rPr lang="en-US" sz="2800">
                        <a:latin typeface="Cambria Math" panose="02040503050406030204" pitchFamily="18" charset="0"/>
                      </a:rPr>
                      <m:t>&gt;</m:t>
                    </m:r>
                    <m:sSup>
                      <m:sSupPr>
                        <m:ctrlPr>
                          <a:rPr lang="en-US" sz="2800" i="1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800" i="1" dirty="0">
                  <a:latin typeface="Cambria Math" panose="02040503050406030204" pitchFamily="18" charset="0"/>
                </a:endParaRP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800">
                        <a:latin typeface="Cambria Math" panose="02040503050406030204" pitchFamily="18" charset="0"/>
                      </a:rPr>
                      <m:t>⇔</m:t>
                    </m:r>
                    <m:sSup>
                      <m:sSupPr>
                        <m:ctrlPr>
                          <a:rPr lang="en-US" sz="28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i="1" dirty="0">
                    <a:latin typeface="Cambria Math" panose="02040503050406030204" pitchFamily="18" charset="0"/>
                  </a:rPr>
                  <a:t>-4x-5&lt;0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800">
                        <a:latin typeface="Cambria Math" panose="02040503050406030204" pitchFamily="18" charset="0"/>
                      </a:rPr>
                      <m:t>⇔−</m:t>
                    </m:r>
                    <m:r>
                      <a:rPr lang="en-US" sz="280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800" b="1" i="1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28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2800" b="1">
                        <a:latin typeface="Cambria Math" panose="02040503050406030204" pitchFamily="18" charset="0"/>
                      </a:rPr>
                      <m:t>&lt;</m:t>
                    </m:r>
                  </m:oMath>
                </a14:m>
                <a:r>
                  <a:rPr lang="fr-FR" sz="2800" b="1" dirty="0">
                    <a:solidFill>
                      <a:schemeClr val="tx1"/>
                    </a:solidFill>
                  </a:rPr>
                  <a:t>5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dirty="0" err="1"/>
                  <a:t>Kết</a:t>
                </a:r>
                <a:r>
                  <a:rPr lang="en-US" dirty="0"/>
                  <a:t> </a:t>
                </a:r>
                <a:r>
                  <a:rPr lang="en-US" dirty="0" err="1"/>
                  <a:t>hợp</a:t>
                </a:r>
                <a:r>
                  <a:rPr lang="en-US" dirty="0"/>
                  <a:t> </a:t>
                </a:r>
                <a:r>
                  <a:rPr lang="en-US" dirty="0" err="1"/>
                  <a:t>điều</a:t>
                </a:r>
                <a:r>
                  <a:rPr lang="en-US" dirty="0"/>
                  <a:t> </a:t>
                </a:r>
                <a:r>
                  <a:rPr lang="en-US" dirty="0" err="1"/>
                  <a:t>kiện</a:t>
                </a:r>
                <a:r>
                  <a:rPr lang="en-US" dirty="0"/>
                  <a:t> ta </a:t>
                </a:r>
                <a:r>
                  <a:rPr lang="en-US" dirty="0" err="1"/>
                  <a:t>có</a:t>
                </a:r>
                <a:r>
                  <a:rPr lang="en-US" dirty="0"/>
                  <a:t>:</a:t>
                </a:r>
                <a:endParaRPr lang="en-US">
                  <a:latin typeface="Cambria Math" panose="02040503050406030204" pitchFamily="18" charset="0"/>
                </a:endParaRP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endParaRPr lang="fr-FR" b="1" dirty="0">
                  <a:solidFill>
                    <a:schemeClr val="tx1"/>
                  </a:solidFill>
                </a:endParaRP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fr-FR" b="1" dirty="0" err="1">
                    <a:solidFill>
                      <a:schemeClr val="tx1"/>
                    </a:solidFill>
                  </a:rPr>
                  <a:t>Chọn</a:t>
                </a:r>
                <a:r>
                  <a:rPr lang="fr-FR" b="1" dirty="0">
                    <a:solidFill>
                      <a:schemeClr val="tx1"/>
                    </a:solidFill>
                  </a:rPr>
                  <a:t> B.</a:t>
                </a:r>
              </a:p>
            </p:txBody>
          </p:sp>
        </mc:Choice>
        <mc:Fallback xmlns="">
          <p:sp>
            <p:nvSpPr>
              <p:cNvPr id="15" name="Content Placeholder 2">
                <a:extLst>
                  <a:ext uri="{FF2B5EF4-FFF2-40B4-BE49-F238E27FC236}">
                    <a16:creationId xmlns:a16="http://schemas.microsoft.com/office/drawing/2014/main" id="{4C917DD2-B695-4EA1-99EC-1B1A5805A5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6527" y="3169980"/>
                <a:ext cx="5749710" cy="3536140"/>
              </a:xfrm>
              <a:prstGeom prst="rect">
                <a:avLst/>
              </a:prstGeom>
              <a:blipFill>
                <a:blip r:embed="rId7"/>
                <a:stretch>
                  <a:fillRect l="-2326"/>
                </a:stretch>
              </a:blipFill>
              <a:ln>
                <a:solidFill>
                  <a:srgbClr val="0000CC"/>
                </a:solidFill>
                <a:prstDash val="sysDot"/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5221886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2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4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9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4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9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4" dur="5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9" dur="500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" grpId="0" animBg="1"/>
      <p:bldP spid="15" grpId="0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CA91DD8-A731-469A-BB09-5E7BA9C6C8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1773" y="6745185"/>
            <a:ext cx="3903108" cy="7917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BECD3442-55B7-44D2-8B0C-A48AFFBF41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7574" y="6597297"/>
            <a:ext cx="2775439" cy="295777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8CCF46B5-7D20-415B-98D6-CFFB006B8506}"/>
              </a:ext>
            </a:extLst>
          </p:cNvPr>
          <p:cNvGrpSpPr/>
          <p:nvPr/>
        </p:nvGrpSpPr>
        <p:grpSpPr>
          <a:xfrm>
            <a:off x="3159230" y="128041"/>
            <a:ext cx="738457" cy="685801"/>
            <a:chOff x="2043534" y="1706989"/>
            <a:chExt cx="738457" cy="685800"/>
          </a:xfrm>
        </p:grpSpPr>
        <p:sp>
          <p:nvSpPr>
            <p:cNvPr id="16" name="AutoShape 43">
              <a:extLst>
                <a:ext uri="{FF2B5EF4-FFF2-40B4-BE49-F238E27FC236}">
                  <a16:creationId xmlns:a16="http://schemas.microsoft.com/office/drawing/2014/main" xmlns="" id="{EC2DAE92-0740-455C-998C-06ED1994E71D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043534" y="1706989"/>
              <a:ext cx="738457" cy="685800"/>
            </a:xfrm>
            <a:prstGeom prst="diamond">
              <a:avLst/>
            </a:prstGeom>
            <a:solidFill>
              <a:srgbClr val="0000CC"/>
            </a:solidFill>
            <a:ln w="25400" algn="ctr">
              <a:solidFill>
                <a:schemeClr val="bg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3200">
                <a:latin typeface="Chu Van An" panose="02020603050405020304" pitchFamily="18" charset="0"/>
                <a:cs typeface="Chu Van An" panose="02020603050405020304" pitchFamily="18" charset="0"/>
              </a:endParaRPr>
            </a:p>
          </p:txBody>
        </p:sp>
        <p:sp>
          <p:nvSpPr>
            <p:cNvPr id="17" name="Text Box 45">
              <a:extLst>
                <a:ext uri="{FF2B5EF4-FFF2-40B4-BE49-F238E27FC236}">
                  <a16:creationId xmlns:a16="http://schemas.microsoft.com/office/drawing/2014/main" xmlns="" id="{B73BB27B-82AA-46BA-B313-9BBC4936D223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2115245" y="1793218"/>
              <a:ext cx="595035" cy="5847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vi-VN" sz="3200" b="1">
                  <a:solidFill>
                    <a:schemeClr val="bg1"/>
                  </a:solidFill>
                  <a:latin typeface="Yu Gothic" panose="020B0400000000000000" pitchFamily="34" charset="-128"/>
                  <a:ea typeface="Yu Gothic" panose="020B0400000000000000" pitchFamily="34" charset="-128"/>
                  <a:cs typeface="Chu Van An" panose="02020603050405020304" pitchFamily="18" charset="0"/>
                </a:rPr>
                <a:t>⓶</a:t>
              </a:r>
              <a:endParaRPr lang="en-US" altLang="vi-VN" sz="3200" b="1">
                <a:solidFill>
                  <a:schemeClr val="bg1"/>
                </a:solidFill>
                <a:latin typeface="Chu Van An" panose="02020603050405020304" pitchFamily="18" charset="0"/>
                <a:cs typeface="Chu Van An" panose="02020603050405020304" pitchFamily="18" charset="0"/>
              </a:endParaRPr>
            </a:p>
          </p:txBody>
        </p:sp>
      </p:grpSp>
      <p:sp>
        <p:nvSpPr>
          <p:cNvPr id="19" name="Hexagon 26">
            <a:extLst>
              <a:ext uri="{FF2B5EF4-FFF2-40B4-BE49-F238E27FC236}">
                <a16:creationId xmlns:a16="http://schemas.microsoft.com/office/drawing/2014/main" xmlns="" id="{D6C17B40-6E5F-4ADB-A3BE-07CDA82600F4}"/>
              </a:ext>
            </a:extLst>
          </p:cNvPr>
          <p:cNvSpPr/>
          <p:nvPr/>
        </p:nvSpPr>
        <p:spPr bwMode="auto">
          <a:xfrm>
            <a:off x="3897685" y="128038"/>
            <a:ext cx="5446567" cy="594351"/>
          </a:xfrm>
          <a:prstGeom prst="hexagon">
            <a:avLst>
              <a:gd name="adj" fmla="val 31838"/>
              <a:gd name="vf" fmla="val 115470"/>
            </a:avLst>
          </a:prstGeom>
          <a:solidFill>
            <a:srgbClr val="FFFF99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/>
          <a:lstStyle/>
          <a:p>
            <a:pPr algn="ctr"/>
            <a:r>
              <a:rPr lang="en-US" altLang="vi-VN" sz="3200" b="1">
                <a:solidFill>
                  <a:srgbClr val="C00000"/>
                </a:solidFill>
                <a:latin typeface="Chu Van An" panose="02020603050405020304" pitchFamily="18" charset="0"/>
                <a:cs typeface="Chu Van An" panose="02020603050405020304" pitchFamily="18" charset="0"/>
              </a:rPr>
              <a:t>Phân dạng bài tập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61F9ED2D-C56C-485E-BB13-F68F1FC6F4C6}"/>
              </a:ext>
            </a:extLst>
          </p:cNvPr>
          <p:cNvGrpSpPr/>
          <p:nvPr/>
        </p:nvGrpSpPr>
        <p:grpSpPr>
          <a:xfrm>
            <a:off x="148025" y="864371"/>
            <a:ext cx="11973484" cy="5865587"/>
            <a:chOff x="189272" y="1254219"/>
            <a:chExt cx="11973484" cy="4563206"/>
          </a:xfrm>
        </p:grpSpPr>
        <p:sp>
          <p:nvSpPr>
            <p:cNvPr id="18" name="Content Placeholder 2">
              <a:extLst>
                <a:ext uri="{FF2B5EF4-FFF2-40B4-BE49-F238E27FC236}">
                  <a16:creationId xmlns:a16="http://schemas.microsoft.com/office/drawing/2014/main" xmlns="" id="{5C607D02-F3EA-4874-B48F-93ED609CEE50}"/>
                </a:ext>
              </a:extLst>
            </p:cNvPr>
            <p:cNvSpPr txBox="1">
              <a:spLocks/>
            </p:cNvSpPr>
            <p:nvPr/>
          </p:nvSpPr>
          <p:spPr>
            <a:xfrm>
              <a:off x="189272" y="1485008"/>
              <a:ext cx="11973484" cy="4332417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0000CC"/>
              </a:solidFill>
              <a:prstDash val="sysDash"/>
            </a:ln>
          </p:spPr>
          <p:txBody>
            <a:bodyPr vert="horz" lIns="91440" tIns="45720" rIns="91440" bIns="45720" rtlCol="0">
              <a:norm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3200" kern="1200">
                  <a:solidFill>
                    <a:srgbClr val="000066"/>
                  </a:solidFill>
                  <a:latin typeface="Chu Van An" panose="02020603050405020304" pitchFamily="18" charset="0"/>
                  <a:ea typeface="+mn-ea"/>
                  <a:cs typeface="Chu Van An" panose="02020603050405020304" pitchFamily="18" charset="0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3800" kern="1200">
                  <a:solidFill>
                    <a:schemeClr val="bg1">
                      <a:lumMod val="95000"/>
                    </a:schemeClr>
                  </a:solidFill>
                  <a:latin typeface="Chu Van An" panose="02020603050405020304" pitchFamily="18" charset="0"/>
                  <a:ea typeface="+mn-ea"/>
                  <a:cs typeface="Chu Van An" panose="02020603050405020304" pitchFamily="18" charset="0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3800" kern="1200">
                  <a:solidFill>
                    <a:schemeClr val="bg1">
                      <a:lumMod val="95000"/>
                    </a:schemeClr>
                  </a:solidFill>
                  <a:latin typeface="Chu Van An" panose="02020603050405020304" pitchFamily="18" charset="0"/>
                  <a:ea typeface="+mn-ea"/>
                  <a:cs typeface="Chu Van An" panose="02020603050405020304" pitchFamily="18" charset="0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3800" kern="1200">
                  <a:solidFill>
                    <a:schemeClr val="bg1">
                      <a:lumMod val="95000"/>
                    </a:schemeClr>
                  </a:solidFill>
                  <a:latin typeface="Chu Van An" panose="02020603050405020304" pitchFamily="18" charset="0"/>
                  <a:ea typeface="+mn-ea"/>
                  <a:cs typeface="Chu Van An" panose="02020603050405020304" pitchFamily="18" charset="0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3800" kern="1200">
                  <a:solidFill>
                    <a:schemeClr val="bg1">
                      <a:lumMod val="95000"/>
                    </a:schemeClr>
                  </a:solidFill>
                  <a:latin typeface="Chu Van An" panose="02020603050405020304" pitchFamily="18" charset="0"/>
                  <a:ea typeface="+mn-ea"/>
                  <a:cs typeface="Chu Van An" panose="02020603050405020304" pitchFamily="18" charset="0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1">
                <a:sym typeface="Wingdings 2" panose="05020102010507070707" pitchFamily="18" charset="2"/>
              </a:endParaRPr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xmlns="" id="{1C5BF100-4FBE-4CB4-B6E7-1F7B5CF0B112}"/>
                </a:ext>
              </a:extLst>
            </p:cNvPr>
            <p:cNvGrpSpPr/>
            <p:nvPr/>
          </p:nvGrpSpPr>
          <p:grpSpPr>
            <a:xfrm>
              <a:off x="259763" y="1254219"/>
              <a:ext cx="11419301" cy="483492"/>
              <a:chOff x="2660156" y="2236892"/>
              <a:chExt cx="11419301" cy="483492"/>
            </a:xfrm>
          </p:grpSpPr>
          <p:sp>
            <p:nvSpPr>
              <p:cNvPr id="14" name="Hexagon 26">
                <a:extLst>
                  <a:ext uri="{FF2B5EF4-FFF2-40B4-BE49-F238E27FC236}">
                    <a16:creationId xmlns:a16="http://schemas.microsoft.com/office/drawing/2014/main" xmlns="" id="{B3E21DF9-1EE7-48EE-81BF-7969A2791AC5}"/>
                  </a:ext>
                </a:extLst>
              </p:cNvPr>
              <p:cNvSpPr/>
              <p:nvPr/>
            </p:nvSpPr>
            <p:spPr bwMode="auto">
              <a:xfrm>
                <a:off x="2660156" y="2236892"/>
                <a:ext cx="3249079" cy="473084"/>
              </a:xfrm>
              <a:prstGeom prst="hexagon">
                <a:avLst>
                  <a:gd name="adj" fmla="val 31838"/>
                  <a:gd name="vf" fmla="val 115470"/>
                </a:avLst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1"/>
                </a:solidFill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 anchor="ctr"/>
              <a:lstStyle/>
              <a:p>
                <a:pPr>
                  <a:defRPr/>
                </a:pPr>
                <a:r>
                  <a:rPr lang="en-US" sz="3733" b="1" kern="0">
                    <a:solidFill>
                      <a:srgbClr val="C00000"/>
                    </a:solidFill>
                    <a:effectLst>
                      <a:outerShdw blurRad="76200" dist="38100" dir="5400000" algn="t" rotWithShape="0">
                        <a:prstClr val="black">
                          <a:alpha val="40000"/>
                        </a:prstClr>
                      </a:outerShdw>
                    </a:effectLst>
                    <a:latin typeface="Chu Van An" panose="02020603050405020304" pitchFamily="18" charset="0"/>
                    <a:cs typeface="Chu Van An" panose="02020603050405020304" pitchFamily="18" charset="0"/>
                    <a:sym typeface="Wingdings 2" panose="05020102010507070707" pitchFamily="18" charset="2"/>
                  </a:rPr>
                  <a:t></a:t>
                </a:r>
                <a:r>
                  <a:rPr lang="en-US" sz="3733" b="1" kern="0">
                    <a:solidFill>
                      <a:srgbClr val="0000CC"/>
                    </a:solidFill>
                    <a:effectLst>
                      <a:outerShdw blurRad="76200" dist="38100" dir="5400000" algn="t" rotWithShape="0">
                        <a:prstClr val="black">
                          <a:alpha val="40000"/>
                        </a:prstClr>
                      </a:outerShdw>
                    </a:effectLst>
                    <a:latin typeface="Chu Van An" panose="02020603050405020304" pitchFamily="18" charset="0"/>
                    <a:cs typeface="Chu Van An" panose="02020603050405020304" pitchFamily="18" charset="0"/>
                    <a:sym typeface="Wingdings 2" panose="05020102010507070707" pitchFamily="18" charset="2"/>
                  </a:rPr>
                  <a:t>.</a:t>
                </a:r>
                <a:r>
                  <a:rPr lang="en-US" sz="3733" b="1" kern="0">
                    <a:solidFill>
                      <a:srgbClr val="0000CC"/>
                    </a:solidFill>
                    <a:effectLst>
                      <a:outerShdw blurRad="76200" dist="38100" dir="5400000" algn="t" rotWithShape="0">
                        <a:prstClr val="black">
                          <a:alpha val="40000"/>
                        </a:prstClr>
                      </a:outerShdw>
                    </a:effectLst>
                    <a:latin typeface="Cambria" panose="02040503050406030204" pitchFamily="18" charset="0"/>
                    <a:cs typeface="Chu Van An" panose="02020603050405020304" pitchFamily="18" charset="0"/>
                  </a:rPr>
                  <a:t>Dạng 4:</a:t>
                </a:r>
                <a:endParaRPr lang="en-US" sz="3733" b="1" kern="0" dirty="0">
                  <a:solidFill>
                    <a:srgbClr val="0000CC"/>
                  </a:solidFill>
                  <a:effectLst>
                    <a:outerShdw blurRad="762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Cambria" panose="02040503050406030204" pitchFamily="18" charset="0"/>
                  <a:cs typeface="Chu Van An" panose="02020603050405020304" pitchFamily="18" charset="0"/>
                </a:endParaRPr>
              </a:p>
            </p:txBody>
          </p:sp>
          <p:sp>
            <p:nvSpPr>
              <p:cNvPr id="15" name="Chevron 29">
                <a:extLst>
                  <a:ext uri="{FF2B5EF4-FFF2-40B4-BE49-F238E27FC236}">
                    <a16:creationId xmlns:a16="http://schemas.microsoft.com/office/drawing/2014/main" xmlns="" id="{99BFC4DC-7A33-4BEA-AAE9-33513B37C698}"/>
                  </a:ext>
                </a:extLst>
              </p:cNvPr>
              <p:cNvSpPr/>
              <p:nvPr/>
            </p:nvSpPr>
            <p:spPr bwMode="auto">
              <a:xfrm>
                <a:off x="5733421" y="2247301"/>
                <a:ext cx="8346036" cy="473083"/>
              </a:xfrm>
              <a:prstGeom prst="chevron">
                <a:avLst>
                  <a:gd name="adj" fmla="val 34040"/>
                </a:avLst>
              </a:prstGeom>
              <a:solidFill>
                <a:srgbClr val="0000CC"/>
              </a:solidFill>
              <a:ln>
                <a:solidFill>
                  <a:srgbClr val="00B0F0"/>
                </a:solidFill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 anchor="ctr"/>
              <a:lstStyle/>
              <a:p>
                <a:pPr algn="ctr">
                  <a:defRPr/>
                </a:pPr>
                <a:r>
                  <a:rPr lang="en-US" sz="3733" b="1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cs typeface="Chu Van An" panose="02020603050405020304" pitchFamily="18" charset="0"/>
                  </a:rPr>
                  <a:t>Bpt đặt ẩn phụ</a:t>
                </a:r>
                <a:endParaRPr lang="en-US" sz="3733" b="1" kern="0" dirty="0">
                  <a:solidFill>
                    <a:schemeClr val="bg1">
                      <a:lumMod val="95000"/>
                    </a:schemeClr>
                  </a:solidFill>
                  <a:effectLst>
                    <a:outerShdw blurRad="762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Chu Van An" panose="02020603050405020304" pitchFamily="18" charset="0"/>
                  <a:cs typeface="Chu Van An" panose="02020603050405020304" pitchFamily="18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Content Placeholder 2">
                <a:extLst>
                  <a:ext uri="{FF2B5EF4-FFF2-40B4-BE49-F238E27FC236}">
                    <a16:creationId xmlns:a16="http://schemas.microsoft.com/office/drawing/2014/main" xmlns="" id="{2B2853A7-18F7-4ED0-A163-BA3E008E32F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48025" y="1549765"/>
                <a:ext cx="11895950" cy="5274591"/>
              </a:xfrm>
              <a:prstGeom prst="rect">
                <a:avLst/>
              </a:prstGeom>
              <a:noFill/>
              <a:ln>
                <a:noFill/>
                <a:prstDash val="sysDash"/>
              </a:ln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0000"/>
                  </a:lnSpc>
                </a:pPr>
                <a:r>
                  <a:rPr lang="en-US" b="1">
                    <a:solidFill>
                      <a:srgbClr val="FF0000"/>
                    </a:solidFill>
                    <a:ea typeface="Times New Roman" panose="02020603050405020304" pitchFamily="18" charset="0"/>
                    <a:sym typeface="Wingdings 2" panose="05020102010507070707" pitchFamily="18" charset="2"/>
                  </a:rPr>
                  <a:t></a:t>
                </a:r>
                <a:r>
                  <a:rPr lang="en-US" b="1" i="1">
                    <a:solidFill>
                      <a:srgbClr val="0000CC"/>
                    </a:solidFill>
                    <a:ea typeface="Times New Roman" panose="02020603050405020304" pitchFamily="18" charset="0"/>
                    <a:sym typeface="Wingdings 2" panose="05020102010507070707" pitchFamily="18" charset="2"/>
                  </a:rPr>
                  <a:t>.</a:t>
                </a:r>
                <a:r>
                  <a:rPr lang="en-US" b="1" i="1">
                    <a:solidFill>
                      <a:srgbClr val="0000CC"/>
                    </a:solidFill>
                    <a:ea typeface="Times New Roman" panose="02020603050405020304" pitchFamily="18" charset="0"/>
                  </a:rPr>
                  <a:t>Phương pháp:</a:t>
                </a:r>
              </a:p>
              <a:p>
                <a:pPr>
                  <a:lnSpc>
                    <a:spcPct val="100000"/>
                  </a:lnSpc>
                </a:pPr>
                <a:r>
                  <a:rPr lang="en-US" b="1">
                    <a:solidFill>
                      <a:srgbClr val="0000CC"/>
                    </a:solidFill>
                    <a:latin typeface="Yu Gothic" panose="020B0400000000000000" pitchFamily="34" charset="-128"/>
                    <a:ea typeface="Yu Gothic" panose="020B0400000000000000" pitchFamily="34" charset="-128"/>
                    <a:sym typeface="Wingdings 2" panose="05020102010507070707" pitchFamily="18" charset="2"/>
                  </a:rPr>
                  <a:t></a:t>
                </a:r>
                <a:r>
                  <a:rPr lang="en-US" b="1">
                    <a:sym typeface="Wingdings 2" panose="05020102010507070707" pitchFamily="18" charset="2"/>
                  </a:rPr>
                  <a:t>. </a:t>
                </a:r>
                <a:r>
                  <a:rPr lang="en-US" b="1"/>
                  <a:t>Bất </a:t>
                </a:r>
                <a:r>
                  <a:rPr lang="en-US" b="1" dirty="0" err="1"/>
                  <a:t>phương</a:t>
                </a:r>
                <a:r>
                  <a:rPr lang="en-US" b="1" dirty="0"/>
                  <a:t> </a:t>
                </a:r>
                <a:r>
                  <a:rPr lang="en-US" b="1" dirty="0" err="1"/>
                  <a:t>trình</a:t>
                </a:r>
                <a:r>
                  <a:rPr lang="en-US" b="1" dirty="0"/>
                  <a:t> </a:t>
                </a:r>
                <a:r>
                  <a:rPr lang="en-US" b="1" dirty="0" err="1"/>
                  <a:t>có</a:t>
                </a:r>
                <a:r>
                  <a:rPr lang="en-US" b="1" dirty="0"/>
                  <a:t> </a:t>
                </a:r>
                <a:r>
                  <a:rPr lang="en-US" b="1" dirty="0" err="1"/>
                  <a:t>dạng</a:t>
                </a:r>
                <a:r>
                  <a:rPr lang="en-US" b="1" dirty="0"/>
                  <a:t> :</a:t>
                </a:r>
              </a:p>
              <a:p>
                <a:pPr marL="457200" indent="-457200">
                  <a:lnSpc>
                    <a:spcPct val="100000"/>
                  </a:lnSpc>
                  <a:buFont typeface="Arial" panose="020B0604020202020204" pitchFamily="34" charset="0"/>
                  <a:buChar char="•"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.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α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.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α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endParaRPr lang="en-US" dirty="0"/>
              </a:p>
              <a:p>
                <a:pPr marL="457200" indent="-457200">
                  <a:lnSpc>
                    <a:spcPct val="100000"/>
                  </a:lnSpc>
                  <a:buFont typeface="Arial" panose="020B0604020202020204" pitchFamily="34" charset="0"/>
                  <a:buChar char="•"/>
                </a:pPr>
                <a:r>
                  <a:rPr lang="en-US" b="1" dirty="0"/>
                  <a:t>PP: </a:t>
                </a:r>
                <a:r>
                  <a:rPr lang="en-US" dirty="0"/>
                  <a:t> </a:t>
                </a:r>
                <a:r>
                  <a:rPr lang="en-US" dirty="0" err="1"/>
                  <a:t>Đặt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α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sup>
                    </m:sSup>
                  </m:oMath>
                </a14:m>
                <a:r>
                  <a:rPr lang="en-US" dirty="0"/>
                  <a:t> , t &gt; 0</a:t>
                </a:r>
                <a:r>
                  <a:rPr lang="en-US"/>
                  <a:t>. </a:t>
                </a:r>
              </a:p>
              <a:p>
                <a:pPr marL="457200" indent="-457200">
                  <a:lnSpc>
                    <a:spcPct val="100000"/>
                  </a:lnSpc>
                  <a:buFont typeface="Arial" panose="020B0604020202020204" pitchFamily="34" charset="0"/>
                  <a:buChar char="•"/>
                </a:pPr>
                <a:r>
                  <a:rPr lang="en-US"/>
                  <a:t>Bất </a:t>
                </a:r>
                <a:r>
                  <a:rPr lang="en-US" dirty="0" err="1"/>
                  <a:t>phương</a:t>
                </a:r>
                <a:r>
                  <a:rPr lang="en-US" dirty="0"/>
                  <a:t> </a:t>
                </a:r>
                <a:r>
                  <a:rPr lang="en-US" dirty="0" err="1"/>
                  <a:t>trình</a:t>
                </a:r>
                <a:r>
                  <a:rPr lang="en-US" dirty="0"/>
                  <a:t> </a:t>
                </a:r>
                <a:r>
                  <a:rPr lang="en-US" dirty="0" err="1"/>
                  <a:t>trở</a:t>
                </a:r>
                <a:r>
                  <a:rPr lang="en-US" dirty="0"/>
                  <a:t> </a:t>
                </a:r>
                <a:r>
                  <a:rPr lang="en-US" dirty="0" err="1"/>
                  <a:t>thành</a:t>
                </a:r>
                <a:r>
                  <a:rPr lang="en-US" dirty="0"/>
                  <a:t> </a:t>
                </a:r>
                <a:endParaRPr lang="en-US" i="1">
                  <a:latin typeface="Cambria Math" panose="02040503050406030204" pitchFamily="18" charset="0"/>
                </a:endParaRPr>
              </a:p>
              <a:p>
                <a:pPr>
                  <a:lnSpc>
                    <a:spcPct val="100000"/>
                  </a:lnSpc>
                </a:pP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𝑚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𝑛𝑡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dirty="0"/>
                  <a:t>. </a:t>
                </a:r>
                <a:r>
                  <a:rPr lang="en-US" dirty="0" err="1"/>
                  <a:t>Giải</a:t>
                </a:r>
                <a:r>
                  <a:rPr lang="en-US" dirty="0"/>
                  <a:t> </a:t>
                </a:r>
                <a:r>
                  <a:rPr lang="en-US" dirty="0" err="1"/>
                  <a:t>bất</a:t>
                </a:r>
                <a:r>
                  <a:rPr lang="en-US" dirty="0"/>
                  <a:t> </a:t>
                </a:r>
                <a:r>
                  <a:rPr lang="en-US" dirty="0" err="1"/>
                  <a:t>phương</a:t>
                </a:r>
                <a:r>
                  <a:rPr lang="en-US" dirty="0"/>
                  <a:t> </a:t>
                </a:r>
                <a:r>
                  <a:rPr lang="en-US" dirty="0" err="1"/>
                  <a:t>trình</a:t>
                </a:r>
                <a:r>
                  <a:rPr lang="en-US" dirty="0"/>
                  <a:t> </a:t>
                </a:r>
                <a:r>
                  <a:rPr lang="en-US" dirty="0" err="1"/>
                  <a:t>tìm</a:t>
                </a:r>
                <a:r>
                  <a:rPr lang="en-US" dirty="0"/>
                  <a:t> t </a:t>
                </a:r>
                <a:r>
                  <a:rPr lang="en-US" dirty="0" err="1"/>
                  <a:t>suy</a:t>
                </a:r>
                <a:r>
                  <a:rPr lang="en-US" dirty="0"/>
                  <a:t> ra </a:t>
                </a:r>
                <a:r>
                  <a:rPr lang="en-US"/>
                  <a:t>x.</a:t>
                </a:r>
              </a:p>
              <a:p>
                <a:pPr>
                  <a:lnSpc>
                    <a:spcPct val="100000"/>
                  </a:lnSpc>
                </a:pPr>
                <a:endParaRPr lang="en-US" dirty="0"/>
              </a:p>
              <a:p>
                <a:pPr>
                  <a:lnSpc>
                    <a:spcPct val="100000"/>
                  </a:lnSpc>
                </a:pPr>
                <a:endParaRPr lang="vi-VN" dirty="0"/>
              </a:p>
              <a:p>
                <a:pPr>
                  <a:lnSpc>
                    <a:spcPct val="100000"/>
                  </a:lnSpc>
                </a:pPr>
                <a:endParaRPr lang="en-US" dirty="0"/>
              </a:p>
              <a:p>
                <a:pPr marL="858838" algn="just">
                  <a:lnSpc>
                    <a:spcPct val="100000"/>
                  </a:lnSpc>
                  <a:spcBef>
                    <a:spcPts val="60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endParaRPr lang="en-US">
                  <a:solidFill>
                    <a:srgbClr val="002060"/>
                  </a:solidFill>
                </a:endParaRPr>
              </a:p>
              <a:p>
                <a:pPr algn="just">
                  <a:lnSpc>
                    <a:spcPct val="10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vi-VN" dirty="0">
                  <a:solidFill>
                    <a:srgbClr val="002060"/>
                  </a:solidFill>
                </a:endParaRPr>
              </a:p>
              <a:p>
                <a:pPr algn="just">
                  <a:lnSpc>
                    <a:spcPct val="10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US">
                  <a:solidFill>
                    <a:srgbClr val="002060"/>
                  </a:solidFill>
                </a:endParaRPr>
              </a:p>
              <a:p>
                <a:pPr algn="just">
                  <a:lnSpc>
                    <a:spcPct val="10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vi-VN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3" name="Content Placeholder 2">
                <a:extLst>
                  <a:ext uri="{FF2B5EF4-FFF2-40B4-BE49-F238E27FC236}">
                    <a16:creationId xmlns:a16="http://schemas.microsoft.com/office/drawing/2014/main" id="{2B2853A7-18F7-4ED0-A163-BA3E008E32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025" y="1549765"/>
                <a:ext cx="11895950" cy="5274591"/>
              </a:xfrm>
              <a:prstGeom prst="rect">
                <a:avLst/>
              </a:prstGeom>
              <a:blipFill>
                <a:blip r:embed="rId4"/>
                <a:stretch>
                  <a:fillRect l="-1281" t="-1618"/>
                </a:stretch>
              </a:blipFill>
              <a:ln>
                <a:noFill/>
                <a:prstDash val="sysDash"/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3924628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uiExpand="1" build="p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CA91DD8-A731-469A-BB09-5E7BA9C6C8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1773" y="6745185"/>
            <a:ext cx="3903108" cy="7917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BECD3442-55B7-44D2-8B0C-A48AFFBF41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7574" y="6597297"/>
            <a:ext cx="2775439" cy="295777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0C84E253-DD8C-4DCB-B10A-1227241E0B4D}"/>
              </a:ext>
            </a:extLst>
          </p:cNvPr>
          <p:cNvGrpSpPr/>
          <p:nvPr/>
        </p:nvGrpSpPr>
        <p:grpSpPr>
          <a:xfrm>
            <a:off x="3159230" y="128037"/>
            <a:ext cx="5972035" cy="5168415"/>
            <a:chOff x="2043534" y="1706989"/>
            <a:chExt cx="5972035" cy="5168415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xmlns="" id="{8CCF46B5-7D20-415B-98D6-CFFB006B8506}"/>
                </a:ext>
              </a:extLst>
            </p:cNvPr>
            <p:cNvGrpSpPr/>
            <p:nvPr/>
          </p:nvGrpSpPr>
          <p:grpSpPr>
            <a:xfrm>
              <a:off x="2043534" y="1706989"/>
              <a:ext cx="738457" cy="685800"/>
              <a:chOff x="2043534" y="1706989"/>
              <a:chExt cx="738457" cy="685800"/>
            </a:xfrm>
          </p:grpSpPr>
          <p:sp>
            <p:nvSpPr>
              <p:cNvPr id="16" name="AutoShape 43">
                <a:extLst>
                  <a:ext uri="{FF2B5EF4-FFF2-40B4-BE49-F238E27FC236}">
                    <a16:creationId xmlns:a16="http://schemas.microsoft.com/office/drawing/2014/main" xmlns="" id="{EC2DAE92-0740-455C-998C-06ED1994E71D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2043534" y="1706989"/>
                <a:ext cx="738457" cy="685800"/>
              </a:xfrm>
              <a:prstGeom prst="diamond">
                <a:avLst/>
              </a:prstGeom>
              <a:solidFill>
                <a:schemeClr val="accent2"/>
              </a:solidFill>
              <a:ln w="25400" algn="ctr">
                <a:solidFill>
                  <a:schemeClr val="bg1"/>
                </a:solidFill>
                <a:miter lim="800000"/>
                <a:headEnd/>
                <a:tailEnd/>
              </a:ln>
              <a:effectLst>
                <a:outerShdw dist="63500" dir="2212194" algn="ctr" rotWithShape="0">
                  <a:srgbClr val="333333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 sz="3200">
                  <a:latin typeface="Chu Van An" panose="02020603050405020304" pitchFamily="18" charset="0"/>
                  <a:cs typeface="Chu Van An" panose="02020603050405020304" pitchFamily="18" charset="0"/>
                </a:endParaRPr>
              </a:p>
            </p:txBody>
          </p:sp>
          <p:sp>
            <p:nvSpPr>
              <p:cNvPr id="17" name="Text Box 45">
                <a:extLst>
                  <a:ext uri="{FF2B5EF4-FFF2-40B4-BE49-F238E27FC236}">
                    <a16:creationId xmlns:a16="http://schemas.microsoft.com/office/drawing/2014/main" xmlns="" id="{B73BB27B-82AA-46BA-B313-9BBC4936D223}"/>
                  </a:ext>
                </a:extLst>
              </p:cNvPr>
              <p:cNvSpPr txBox="1">
                <a:spLocks noChangeArrowheads="1"/>
              </p:cNvSpPr>
              <p:nvPr/>
            </p:nvSpPr>
            <p:spPr bwMode="gray">
              <a:xfrm>
                <a:off x="2120374" y="1736698"/>
                <a:ext cx="595035" cy="5847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r>
                  <a:rPr lang="en-US" altLang="vi-VN" sz="3200" b="1">
                    <a:solidFill>
                      <a:schemeClr val="bg1"/>
                    </a:solidFill>
                    <a:latin typeface="Yu Gothic" panose="020B0400000000000000" pitchFamily="34" charset="-128"/>
                    <a:ea typeface="Yu Gothic" panose="020B0400000000000000" pitchFamily="34" charset="-128"/>
                    <a:cs typeface="Chu Van An" panose="02020603050405020304" pitchFamily="18" charset="0"/>
                  </a:rPr>
                  <a:t>⓵</a:t>
                </a:r>
                <a:endParaRPr lang="en-US" altLang="vi-VN" sz="3200" b="1">
                  <a:solidFill>
                    <a:schemeClr val="bg1"/>
                  </a:solidFill>
                  <a:latin typeface="Chu Van An" panose="02020603050405020304" pitchFamily="18" charset="0"/>
                  <a:cs typeface="Chu Van An" panose="02020603050405020304" pitchFamily="18" charset="0"/>
                </a:endParaRPr>
              </a:p>
            </p:txBody>
          </p:sp>
        </p:grpSp>
        <p:sp>
          <p:nvSpPr>
            <p:cNvPr id="15" name="Text Box 44">
              <a:extLst>
                <a:ext uri="{FF2B5EF4-FFF2-40B4-BE49-F238E27FC236}">
                  <a16:creationId xmlns:a16="http://schemas.microsoft.com/office/drawing/2014/main" xmlns="" id="{A56314B1-F0AD-4CB1-898C-B41E6FAB7846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2923623" y="6290629"/>
              <a:ext cx="5091946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endParaRPr lang="en-US" altLang="vi-VN" sz="3200" b="1">
                <a:solidFill>
                  <a:srgbClr val="0000CC"/>
                </a:solidFill>
                <a:latin typeface="Chu Van An" panose="02020603050405020304" pitchFamily="18" charset="0"/>
                <a:cs typeface="Chu Van An" panose="02020603050405020304" pitchFamily="18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ontent Placeholder 2">
                <a:extLst>
                  <a:ext uri="{FF2B5EF4-FFF2-40B4-BE49-F238E27FC236}">
                    <a16:creationId xmlns:a16="http://schemas.microsoft.com/office/drawing/2014/main" xmlns="" id="{5C607D02-F3EA-4874-B48F-93ED609CEE5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43756" y="1042480"/>
                <a:ext cx="11504488" cy="1615272"/>
              </a:xfrm>
              <a:prstGeom prst="rect">
                <a:avLst/>
              </a:prstGeom>
              <a:solidFill>
                <a:srgbClr val="CCFFFF"/>
              </a:solidFill>
              <a:ln>
                <a:solidFill>
                  <a:srgbClr val="FFC000"/>
                </a:solidFill>
                <a:prstDash val="sysDot"/>
              </a:ln>
            </p:spPr>
            <p:txBody>
              <a:bodyPr vert="horz" lIns="91440" tIns="45720" rIns="91440" bIns="45720" rtlCol="0">
                <a:normAutofit lnSpcReduction="10000"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111125" marR="0" indent="-55563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b="1">
                    <a:solidFill>
                      <a:srgbClr val="FF0000"/>
                    </a:solidFill>
                    <a:ea typeface="Yu Gothic" panose="020B0400000000000000" pitchFamily="34" charset="-128"/>
                  </a:rPr>
                  <a:t>➊</a:t>
                </a:r>
                <a:r>
                  <a:rPr lang="en-US" b="1">
                    <a:ea typeface="Yu Gothic" panose="020B0400000000000000" pitchFamily="34" charset="-128"/>
                  </a:rPr>
                  <a:t>. </a:t>
                </a:r>
                <a:r>
                  <a:rPr lang="en-US" b="1" i="1">
                    <a:solidFill>
                      <a:srgbClr val="0000CC"/>
                    </a:solidFill>
                    <a:ea typeface="Yu Gothic" panose="020B0400000000000000" pitchFamily="34" charset="-128"/>
                  </a:rPr>
                  <a:t>Bất phương trình mũ cơ bản:</a:t>
                </a:r>
                <a:endParaRPr lang="en-US" b="1" i="1" dirty="0">
                  <a:solidFill>
                    <a:srgbClr val="0000CC"/>
                  </a:solidFill>
                  <a:ea typeface="Calibri" panose="020F0502020204030204" pitchFamily="34" charset="0"/>
                </a:endParaRPr>
              </a:p>
              <a:p>
                <a:r>
                  <a:rPr lang="en-US"/>
                  <a:t>Phương trình mũ cơ bản có dạng</a:t>
                </a:r>
                <a:r>
                  <a:rPr lang="vi-VN" dirty="0">
                    <a:solidFill>
                      <a:schemeClr val="tx1"/>
                    </a:solidFill>
                  </a:rPr>
                  <a:t>Bất phương trình mũ cơ bản có dạng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vi-V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vi-V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 lang="vi-VN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r>
                      <a:rPr lang="vi-VN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vi-VN" dirty="0">
                    <a:solidFill>
                      <a:schemeClr val="tx1"/>
                    </a:solidFill>
                  </a:rPr>
                  <a:t> hoặc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vi-VN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vi-VN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vi-VN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p>
                        </m:sSup>
                        <m:r>
                          <a:rPr lang="vi-V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≥</m:t>
                        </m:r>
                        <m:r>
                          <a:rPr lang="vi-V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  <m:r>
                          <a:rPr lang="vi-V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vi-VN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vi-VN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vi-VN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p>
                        </m:sSup>
                        <m:r>
                          <a:rPr lang="vi-VN" i="1">
                            <a:latin typeface="Cambria Math" panose="02040503050406030204" pitchFamily="18" charset="0"/>
                          </a:rPr>
                          <m:t>&lt;</m:t>
                        </m:r>
                        <m:r>
                          <a:rPr lang="vi-V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  <m:r>
                          <a:rPr lang="vi-V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vi-VN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vi-VN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vi-VN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p>
                        </m:sSup>
                        <m:r>
                          <a:rPr lang="vi-VN" i="1"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lang="vi-V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vi-VN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vi-VN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v</m:t>
                    </m:r>
                    <m:r>
                      <a:rPr lang="vi-VN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ớ</m:t>
                    </m:r>
                    <m:r>
                      <m:rPr>
                        <m:sty m:val="p"/>
                      </m:rPr>
                      <a:rPr lang="vi-VN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i</m:t>
                    </m:r>
                    <m:r>
                      <a:rPr lang="vi-V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vi-V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  <m:r>
                      <a:rPr lang="vi-V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&gt;0, </m:t>
                    </m:r>
                    <m:r>
                      <a:rPr lang="vi-V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  <m:r>
                      <a:rPr lang="vi-V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≠1</m:t>
                    </m:r>
                  </m:oMath>
                </a14:m>
                <a:endParaRPr lang="vi-VN" dirty="0">
                  <a:solidFill>
                    <a:schemeClr val="tx1"/>
                  </a:solidFill>
                </a:endParaRPr>
              </a:p>
              <a:p>
                <a:pPr marL="914400" indent="-57150">
                  <a:lnSpc>
                    <a:spcPct val="107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</a:pPr>
                <a:endParaRPr lang="vi-VN"/>
              </a:p>
            </p:txBody>
          </p:sp>
        </mc:Choice>
        <mc:Fallback xmlns="">
          <p:sp>
            <p:nvSpPr>
              <p:cNvPr id="18" name="Content Placeholder 2">
                <a:extLst>
                  <a:ext uri="{FF2B5EF4-FFF2-40B4-BE49-F238E27FC236}">
                    <a16:creationId xmlns:a16="http://schemas.microsoft.com/office/drawing/2014/main" id="{5C607D02-F3EA-4874-B48F-93ED609CEE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756" y="1042480"/>
                <a:ext cx="11504488" cy="1615272"/>
              </a:xfrm>
              <a:prstGeom prst="rect">
                <a:avLst/>
              </a:prstGeom>
              <a:blipFill>
                <a:blip r:embed="rId4"/>
                <a:stretch>
                  <a:fillRect l="-1270" t="-6367" r="-476" b="-2996"/>
                </a:stretch>
              </a:blipFill>
              <a:ln>
                <a:solidFill>
                  <a:srgbClr val="FFC000"/>
                </a:solidFill>
                <a:prstDash val="sysDot"/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Hexagon 26">
            <a:extLst>
              <a:ext uri="{FF2B5EF4-FFF2-40B4-BE49-F238E27FC236}">
                <a16:creationId xmlns:a16="http://schemas.microsoft.com/office/drawing/2014/main" xmlns="" id="{AB04DE66-5D36-41C8-A33A-BA8DFFAE82BD}"/>
              </a:ext>
            </a:extLst>
          </p:cNvPr>
          <p:cNvSpPr/>
          <p:nvPr/>
        </p:nvSpPr>
        <p:spPr bwMode="auto">
          <a:xfrm>
            <a:off x="3907943" y="144212"/>
            <a:ext cx="5446567" cy="685800"/>
          </a:xfrm>
          <a:prstGeom prst="hexagon">
            <a:avLst>
              <a:gd name="adj" fmla="val 31838"/>
              <a:gd name="vf" fmla="val 115470"/>
            </a:avLst>
          </a:prstGeom>
          <a:solidFill>
            <a:srgbClr val="0070C0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/>
          <a:lstStyle/>
          <a:p>
            <a:pPr algn="ctr"/>
            <a:r>
              <a:rPr lang="en-US" altLang="vi-VN" sz="3200" b="1">
                <a:solidFill>
                  <a:srgbClr val="FFFF99"/>
                </a:solidFill>
                <a:latin typeface="Chu Van An" panose="02020603050405020304" pitchFamily="18" charset="0"/>
                <a:cs typeface="Chu Van An" panose="02020603050405020304" pitchFamily="18" charset="0"/>
              </a:rPr>
              <a:t>Tóm tắt lý thuyết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xmlns="" id="{B0BC07E8-A438-492D-A11C-EFF4CC56715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30238631"/>
                  </p:ext>
                </p:extLst>
              </p:nvPr>
            </p:nvGraphicFramePr>
            <p:xfrm>
              <a:off x="343756" y="2619952"/>
              <a:ext cx="11517565" cy="4125233"/>
            </p:xfrm>
            <a:graphic>
              <a:graphicData uri="http://schemas.openxmlformats.org/drawingml/2006/table">
                <a:tbl>
                  <a:tblPr firstRow="1" firstCol="1" bandRow="1">
                    <a:tableStyleId>{21E4AEA4-8DFA-4A89-87EB-49C32662AFE0}</a:tableStyleId>
                  </a:tblPr>
                  <a:tblGrid>
                    <a:gridCol w="2549602">
                      <a:extLst>
                        <a:ext uri="{9D8B030D-6E8A-4147-A177-3AD203B41FA5}">
                          <a16:colId xmlns:a16="http://schemas.microsoft.com/office/drawing/2014/main" xmlns="" val="1374393813"/>
                        </a:ext>
                      </a:extLst>
                    </a:gridCol>
                    <a:gridCol w="8967963">
                      <a:extLst>
                        <a:ext uri="{9D8B030D-6E8A-4147-A177-3AD203B41FA5}">
                          <a16:colId xmlns:a16="http://schemas.microsoft.com/office/drawing/2014/main" xmlns="" val="3816296798"/>
                        </a:ext>
                      </a:extLst>
                    </a:gridCol>
                  </a:tblGrid>
                  <a:tr h="1121175">
                    <a:tc gridSpan="2">
                      <a:txBody>
                        <a:bodyPr/>
                        <a:lstStyle/>
                        <a:p>
                          <a:pPr marL="457200" indent="-457200"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  <a:buFont typeface="Arial" panose="020B0604020202020204" pitchFamily="34" charset="0"/>
                            <a:buChar char="•"/>
                            <a:tabLst>
                              <a:tab pos="232410" algn="l"/>
                              <a:tab pos="461010" algn="l"/>
                              <a:tab pos="685800" algn="l"/>
                            </a:tabLst>
                          </a:pPr>
                          <a:r>
                            <a:rPr lang="vi-VN" sz="3400" dirty="0">
                              <a:effectLst/>
                              <a:latin typeface="Chu Van An" panose="02020603050405020304" pitchFamily="18" charset="0"/>
                              <a:cs typeface="Chu Van An" panose="02020603050405020304" pitchFamily="18" charset="0"/>
                            </a:rPr>
                            <a:t>X</a:t>
                          </a:r>
                          <a:r>
                            <a:rPr lang="en-US" sz="3400" dirty="0" err="1">
                              <a:effectLst/>
                              <a:latin typeface="Chu Van An" panose="02020603050405020304" pitchFamily="18" charset="0"/>
                              <a:cs typeface="Chu Van An" panose="02020603050405020304" pitchFamily="18" charset="0"/>
                            </a:rPr>
                            <a:t>ét</a:t>
                          </a:r>
                          <a:r>
                            <a:rPr lang="en-US" sz="3400" baseline="0" dirty="0">
                              <a:effectLst/>
                              <a:latin typeface="Chu Van An" panose="02020603050405020304" pitchFamily="18" charset="0"/>
                              <a:cs typeface="Chu Van An" panose="02020603050405020304" pitchFamily="18" charset="0"/>
                            </a:rPr>
                            <a:t> </a:t>
                          </a:r>
                          <a:r>
                            <a:rPr lang="en-US" sz="3400" baseline="0" dirty="0" err="1">
                              <a:effectLst/>
                              <a:latin typeface="Chu Van An" panose="02020603050405020304" pitchFamily="18" charset="0"/>
                              <a:cs typeface="Chu Van An" panose="02020603050405020304" pitchFamily="18" charset="0"/>
                            </a:rPr>
                            <a:t>b</a:t>
                          </a:r>
                          <a:r>
                            <a:rPr lang="en-US" sz="3400" dirty="0" err="1">
                              <a:effectLst/>
                              <a:latin typeface="Chu Van An" panose="02020603050405020304" pitchFamily="18" charset="0"/>
                              <a:cs typeface="Chu Van An" panose="02020603050405020304" pitchFamily="18" charset="0"/>
                            </a:rPr>
                            <a:t>ất</a:t>
                          </a:r>
                          <a:r>
                            <a:rPr lang="en-US" sz="3400" baseline="0" dirty="0">
                              <a:effectLst/>
                              <a:latin typeface="Chu Van An" panose="02020603050405020304" pitchFamily="18" charset="0"/>
                              <a:cs typeface="Chu Van An" panose="02020603050405020304" pitchFamily="18" charset="0"/>
                            </a:rPr>
                            <a:t> </a:t>
                          </a:r>
                          <a:r>
                            <a:rPr lang="en-US" sz="3400" baseline="0" dirty="0" err="1">
                              <a:effectLst/>
                              <a:latin typeface="Chu Van An" panose="02020603050405020304" pitchFamily="18" charset="0"/>
                              <a:cs typeface="Chu Van An" panose="02020603050405020304" pitchFamily="18" charset="0"/>
                            </a:rPr>
                            <a:t>ph</a:t>
                          </a:r>
                          <a:r>
                            <a:rPr lang="en-US" sz="3400" dirty="0" err="1">
                              <a:effectLst/>
                              <a:latin typeface="Chu Van An" panose="02020603050405020304" pitchFamily="18" charset="0"/>
                              <a:cs typeface="Chu Van An" panose="02020603050405020304" pitchFamily="18" charset="0"/>
                            </a:rPr>
                            <a:t>ương</a:t>
                          </a:r>
                          <a:r>
                            <a:rPr lang="en-US" sz="3400" dirty="0">
                              <a:effectLst/>
                              <a:latin typeface="Chu Van An" panose="02020603050405020304" pitchFamily="18" charset="0"/>
                              <a:cs typeface="Chu Van An" panose="02020603050405020304" pitchFamily="18" charset="0"/>
                            </a:rPr>
                            <a:t> </a:t>
                          </a:r>
                          <a:r>
                            <a:rPr lang="en-US" sz="3400" dirty="0" err="1">
                              <a:effectLst/>
                              <a:latin typeface="Chu Van An" panose="02020603050405020304" pitchFamily="18" charset="0"/>
                              <a:cs typeface="Chu Van An" panose="02020603050405020304" pitchFamily="18" charset="0"/>
                            </a:rPr>
                            <a:t>trình</a:t>
                          </a:r>
                          <a:r>
                            <a:rPr lang="en-US" sz="3400" dirty="0">
                              <a:effectLst/>
                              <a:latin typeface="Chu Van An" panose="02020603050405020304" pitchFamily="18" charset="0"/>
                              <a:cs typeface="Chu Van An" panose="020206030504050203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vi-VN" sz="3400" i="1">
                                      <a:effectLst/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3400">
                                      <a:effectLst/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en-US" sz="3400">
                                      <a:effectLst/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p>
                              </m:sSup>
                              <m:r>
                                <a:rPr lang="en-US" sz="3400" b="1" i="0" smtClean="0">
                                  <a:effectLst/>
                                  <a:latin typeface="Cambria Math" panose="02040503050406030204" pitchFamily="18" charset="0"/>
                                </a:rPr>
                                <m:t>&gt;</m:t>
                              </m:r>
                              <m:r>
                                <a:rPr lang="en-US" sz="3400">
                                  <a:effectLst/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en-US" sz="3400">
                                  <a:effectLst/>
                                  <a:latin typeface="Cambria Math" panose="02040503050406030204" pitchFamily="18" charset="0"/>
                                </a:rPr>
                                <m:t>   </m:t>
                              </m:r>
                              <m:d>
                                <m:dPr>
                                  <m:ctrlPr>
                                    <a:rPr lang="vi-VN" sz="3400" i="1">
                                      <a:effectLst/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3400">
                                      <a:effectLst/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  <m:r>
                                    <a:rPr lang="en-US" sz="3400">
                                      <a:effectLst/>
                                      <a:latin typeface="Cambria Math" panose="02040503050406030204" pitchFamily="18" charset="0"/>
                                    </a:rPr>
                                    <m:t>&gt;0 ,  </m:t>
                                  </m:r>
                                  <m:r>
                                    <a:rPr lang="en-US" sz="3400">
                                      <a:effectLst/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  <m:r>
                                    <a:rPr lang="en-US" sz="3400">
                                      <a:effectLst/>
                                      <a:latin typeface="Cambria Math" panose="02040503050406030204" pitchFamily="18" charset="0"/>
                                    </a:rPr>
                                    <m:t>≠1</m:t>
                                  </m:r>
                                </m:e>
                              </m:d>
                            </m:oMath>
                          </a14:m>
                          <a:endParaRPr lang="en-US" sz="3400" dirty="0">
                            <a:effectLst/>
                            <a:latin typeface="Chu Van An" panose="02020603050405020304" pitchFamily="18" charset="0"/>
                            <a:ea typeface="Calibri" panose="020F0502020204030204" pitchFamily="34" charset="0"/>
                            <a:cs typeface="Chu Van An" panose="02020603050405020304" pitchFamily="18" charset="0"/>
                          </a:endParaRPr>
                        </a:p>
                        <a:p>
                          <a:pPr marL="457200" indent="-457200"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  <a:buFont typeface="Arial" panose="020B0604020202020204" pitchFamily="34" charset="0"/>
                            <a:buChar char="•"/>
                            <a:tabLst>
                              <a:tab pos="232410" algn="l"/>
                              <a:tab pos="461010" algn="l"/>
                              <a:tab pos="685800" algn="l"/>
                            </a:tabLst>
                          </a:pPr>
                          <a:r>
                            <a:rPr lang="en-US" sz="3400" dirty="0" err="1">
                              <a:solidFill>
                                <a:srgbClr val="FFFF00"/>
                              </a:solidFill>
                              <a:effectLst/>
                              <a:latin typeface="Chu Van An" panose="02020603050405020304" pitchFamily="18" charset="0"/>
                              <a:ea typeface="Calibri" panose="020F0502020204030204" pitchFamily="34" charset="0"/>
                              <a:cs typeface="Chu Van An" panose="02020603050405020304" pitchFamily="18" charset="0"/>
                            </a:rPr>
                            <a:t>Khi</a:t>
                          </a:r>
                          <a:r>
                            <a:rPr lang="en-US" sz="3400" dirty="0">
                              <a:solidFill>
                                <a:srgbClr val="FFFF00"/>
                              </a:solidFill>
                              <a:effectLst/>
                              <a:latin typeface="Chu Van An" panose="02020603050405020304" pitchFamily="18" charset="0"/>
                              <a:ea typeface="Calibri" panose="020F0502020204030204" pitchFamily="34" charset="0"/>
                              <a:cs typeface="Chu Van An" panose="02020603050405020304" pitchFamily="18" charset="0"/>
                            </a:rPr>
                            <a:t> b&gt;0, ta </a:t>
                          </a:r>
                          <a:r>
                            <a:rPr lang="en-US" sz="3400" dirty="0" err="1">
                              <a:solidFill>
                                <a:srgbClr val="FFFF00"/>
                              </a:solidFill>
                              <a:effectLst/>
                              <a:latin typeface="Chu Van An" panose="02020603050405020304" pitchFamily="18" charset="0"/>
                              <a:ea typeface="Calibri" panose="020F0502020204030204" pitchFamily="34" charset="0"/>
                              <a:cs typeface="Chu Van An" panose="02020603050405020304" pitchFamily="18" charset="0"/>
                            </a:rPr>
                            <a:t>có</a:t>
                          </a:r>
                          <a:endParaRPr lang="vi-VN" sz="3400" dirty="0">
                            <a:solidFill>
                              <a:srgbClr val="FFFF00"/>
                            </a:solidFill>
                            <a:effectLst/>
                            <a:latin typeface="Chu Van An" panose="02020603050405020304" pitchFamily="18" charset="0"/>
                            <a:ea typeface="Calibri" panose="020F0502020204030204" pitchFamily="34" charset="0"/>
                            <a:cs typeface="Chu Van 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 hMerge="1"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3709941079"/>
                      </a:ext>
                    </a:extLst>
                  </a:tr>
                  <a:tr h="1457398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  <a:tabLst>
                              <a:tab pos="232410" algn="l"/>
                              <a:tab pos="461010" algn="l"/>
                              <a:tab pos="685800" algn="l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400" b="1" i="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𝐚</m:t>
                                </m:r>
                                <m:r>
                                  <a:rPr lang="en-US" sz="3400">
                                    <a:effectLst/>
                                    <a:latin typeface="Cambria Math" panose="02040503050406030204" pitchFamily="18" charset="0"/>
                                  </a:rPr>
                                  <m:t>&gt;0</m:t>
                                </m:r>
                              </m:oMath>
                            </m:oMathPara>
                          </a14:m>
                          <a:endParaRPr lang="vi-VN" sz="3400" dirty="0">
                            <a:effectLst/>
                            <a:latin typeface="Chu Van An" panose="02020603050405020304" pitchFamily="18" charset="0"/>
                            <a:ea typeface="Calibri" panose="020F0502020204030204" pitchFamily="34" charset="0"/>
                            <a:cs typeface="Chu Van 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  <a:tabLst>
                              <a:tab pos="232410" algn="l"/>
                              <a:tab pos="461010" algn="l"/>
                              <a:tab pos="685800" algn="l"/>
                            </a:tabLst>
                          </a:pPr>
                          <a:r>
                            <a:rPr lang="en-US" sz="3400" dirty="0" err="1">
                              <a:solidFill>
                                <a:srgbClr val="0000CC"/>
                              </a:solidFill>
                              <a:effectLst/>
                              <a:latin typeface="Chu Van An" panose="02020603050405020304" pitchFamily="18" charset="0"/>
                              <a:cs typeface="Chu Van An" panose="02020603050405020304" pitchFamily="18" charset="0"/>
                            </a:rPr>
                            <a:t>có</a:t>
                          </a:r>
                          <a:r>
                            <a:rPr lang="en-US" sz="3400" dirty="0">
                              <a:solidFill>
                                <a:srgbClr val="0000CC"/>
                              </a:solidFill>
                              <a:effectLst/>
                              <a:latin typeface="Chu Van An" panose="02020603050405020304" pitchFamily="18" charset="0"/>
                              <a:cs typeface="Chu Van An" panose="02020603050405020304" pitchFamily="18" charset="0"/>
                            </a:rPr>
                            <a:t> </a:t>
                          </a:r>
                          <a:r>
                            <a:rPr lang="en-US" sz="3400" dirty="0" err="1">
                              <a:solidFill>
                                <a:srgbClr val="0000CC"/>
                              </a:solidFill>
                              <a:effectLst/>
                              <a:latin typeface="Chu Van An" panose="02020603050405020304" pitchFamily="18" charset="0"/>
                              <a:cs typeface="Chu Van An" panose="02020603050405020304" pitchFamily="18" charset="0"/>
                            </a:rPr>
                            <a:t>nghiệm</a:t>
                          </a:r>
                          <a:r>
                            <a:rPr lang="en-US" sz="3400" dirty="0">
                              <a:solidFill>
                                <a:srgbClr val="0000CC"/>
                              </a:solidFill>
                              <a:effectLst/>
                              <a:latin typeface="Chu Van An" panose="02020603050405020304" pitchFamily="18" charset="0"/>
                              <a:cs typeface="Chu Van An" panose="02020603050405020304" pitchFamily="18" charset="0"/>
                            </a:rPr>
                            <a:t>  </a:t>
                          </a:r>
                          <a14:m>
                            <m:oMath xmlns:m="http://schemas.openxmlformats.org/officeDocument/2006/math">
                              <m:r>
                                <a:rPr lang="en-US" sz="3400" smtClean="0">
                                  <a:solidFill>
                                    <a:srgbClr val="0000CC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3400" b="0" i="0" smtClean="0">
                                  <a:solidFill>
                                    <a:srgbClr val="0000CC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&gt;</m:t>
                              </m:r>
                              <m:r>
                                <m:rPr>
                                  <m:sty m:val="p"/>
                                </m:rPr>
                                <a:rPr lang="en-US" sz="3400" smtClean="0">
                                  <a:solidFill>
                                    <a:srgbClr val="0000CC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lo</m:t>
                              </m:r>
                              <m:sSub>
                                <m:sSubPr>
                                  <m:ctrlPr>
                                    <a:rPr lang="vi-VN" sz="3400" i="1">
                                      <a:solidFill>
                                        <a:srgbClr val="0000CC"/>
                                      </a:solidFill>
                                      <a:effectLst/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3400" smtClean="0">
                                      <a:solidFill>
                                        <a:srgbClr val="0000CC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g</m:t>
                                  </m:r>
                                </m:e>
                                <m:sub>
                                  <m:r>
                                    <a:rPr lang="en-US" sz="3400" smtClean="0">
                                      <a:solidFill>
                                        <a:srgbClr val="0000CC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sub>
                              </m:sSub>
                              <m:r>
                                <a:rPr lang="en-US" sz="3400" smtClean="0">
                                  <a:solidFill>
                                    <a:srgbClr val="0000CC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oMath>
                          </a14:m>
                          <a:endParaRPr lang="vi-VN" sz="3400" dirty="0">
                            <a:solidFill>
                              <a:srgbClr val="0000CC"/>
                            </a:solidFill>
                            <a:effectLst/>
                            <a:latin typeface="Chu Van An" panose="02020603050405020304" pitchFamily="18" charset="0"/>
                            <a:ea typeface="Calibri" panose="020F0502020204030204" pitchFamily="34" charset="0"/>
                            <a:cs typeface="Chu Van 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xmlns="" val="2607402473"/>
                      </a:ext>
                    </a:extLst>
                  </a:tr>
                  <a:tr h="1457398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  <a:tabLst>
                              <a:tab pos="232410" algn="l"/>
                              <a:tab pos="461010" algn="l"/>
                              <a:tab pos="685800" algn="l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400" b="1" i="1" smtClean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Chu Van An" panose="02020603050405020304" pitchFamily="18" charset="0"/>
                                  </a:rPr>
                                  <m:t>𝟎</m:t>
                                </m:r>
                                <m:r>
                                  <a:rPr lang="en-US" sz="3400" b="1" i="1" smtClean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Chu Van An" panose="02020603050405020304" pitchFamily="18" charset="0"/>
                                  </a:rPr>
                                  <m:t>&lt;</m:t>
                                </m:r>
                                <m:r>
                                  <a:rPr lang="en-US" sz="3400" b="1" i="1" smtClean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Chu Van An" panose="02020603050405020304" pitchFamily="18" charset="0"/>
                                  </a:rPr>
                                  <m:t>𝒂</m:t>
                                </m:r>
                                <m:r>
                                  <a:rPr lang="en-US" sz="3400" b="1" i="1" smtClean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Chu Van An" panose="02020603050405020304" pitchFamily="18" charset="0"/>
                                  </a:rPr>
                                  <m:t>&lt;</m:t>
                                </m:r>
                                <m:r>
                                  <a:rPr lang="en-US" sz="3400" b="1" i="1" smtClean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Chu Van An" panose="02020603050405020304" pitchFamily="18" charset="0"/>
                                  </a:rPr>
                                  <m:t>𝟏</m:t>
                                </m:r>
                              </m:oMath>
                            </m:oMathPara>
                          </a14:m>
                          <a:endParaRPr lang="vi-VN" sz="3400">
                            <a:effectLst/>
                            <a:latin typeface="Chu Van An" panose="02020603050405020304" pitchFamily="18" charset="0"/>
                            <a:ea typeface="Calibri" panose="020F0502020204030204" pitchFamily="34" charset="0"/>
                            <a:cs typeface="Chu Van 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800"/>
                            </a:spcAft>
                            <a:buClrTx/>
                            <a:buSzTx/>
                            <a:buFontTx/>
                            <a:buNone/>
                            <a:tabLst>
                              <a:tab pos="232410" algn="l"/>
                              <a:tab pos="461010" algn="l"/>
                              <a:tab pos="685800" algn="l"/>
                            </a:tabLst>
                            <a:defRPr/>
                          </a:pPr>
                          <a:r>
                            <a:rPr lang="en-US" sz="3400" dirty="0" err="1">
                              <a:solidFill>
                                <a:srgbClr val="0000CC"/>
                              </a:solidFill>
                              <a:effectLst/>
                              <a:latin typeface="Chu Van An" panose="02020603050405020304" pitchFamily="18" charset="0"/>
                              <a:cs typeface="Chu Van An" panose="02020603050405020304" pitchFamily="18" charset="0"/>
                            </a:rPr>
                            <a:t>có</a:t>
                          </a:r>
                          <a:r>
                            <a:rPr lang="en-US" sz="3400" dirty="0">
                              <a:solidFill>
                                <a:srgbClr val="0000CC"/>
                              </a:solidFill>
                              <a:effectLst/>
                              <a:latin typeface="Chu Van An" panose="02020603050405020304" pitchFamily="18" charset="0"/>
                              <a:cs typeface="Chu Van An" panose="02020603050405020304" pitchFamily="18" charset="0"/>
                            </a:rPr>
                            <a:t> </a:t>
                          </a:r>
                          <a:r>
                            <a:rPr lang="en-US" sz="3400" dirty="0" err="1">
                              <a:solidFill>
                                <a:srgbClr val="0000CC"/>
                              </a:solidFill>
                              <a:effectLst/>
                              <a:latin typeface="Chu Van An" panose="02020603050405020304" pitchFamily="18" charset="0"/>
                              <a:cs typeface="Chu Van An" panose="02020603050405020304" pitchFamily="18" charset="0"/>
                            </a:rPr>
                            <a:t>nghiệm</a:t>
                          </a:r>
                          <a:r>
                            <a:rPr lang="en-US" sz="3400" dirty="0">
                              <a:solidFill>
                                <a:srgbClr val="0000CC"/>
                              </a:solidFill>
                              <a:effectLst/>
                              <a:latin typeface="Chu Van An" panose="02020603050405020304" pitchFamily="18" charset="0"/>
                              <a:cs typeface="Chu Van An" panose="02020603050405020304" pitchFamily="18" charset="0"/>
                            </a:rPr>
                            <a:t>  </a:t>
                          </a:r>
                          <a14:m>
                            <m:oMath xmlns:m="http://schemas.openxmlformats.org/officeDocument/2006/math">
                              <m:r>
                                <a:rPr lang="en-US" sz="3400" smtClean="0">
                                  <a:solidFill>
                                    <a:srgbClr val="0000CC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3400" b="0" i="0" smtClean="0">
                                  <a:solidFill>
                                    <a:srgbClr val="0000CC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&lt;</m:t>
                              </m:r>
                              <m:r>
                                <m:rPr>
                                  <m:sty m:val="p"/>
                                </m:rPr>
                                <a:rPr lang="en-US" sz="3400" smtClean="0">
                                  <a:solidFill>
                                    <a:srgbClr val="0000CC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lo</m:t>
                              </m:r>
                              <m:sSub>
                                <m:sSubPr>
                                  <m:ctrlPr>
                                    <a:rPr lang="vi-VN" sz="3400" i="1">
                                      <a:solidFill>
                                        <a:srgbClr val="0000CC"/>
                                      </a:solidFill>
                                      <a:effectLst/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3400" smtClean="0">
                                      <a:solidFill>
                                        <a:srgbClr val="0000CC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g</m:t>
                                  </m:r>
                                </m:e>
                                <m:sub>
                                  <m:r>
                                    <a:rPr lang="en-US" sz="3400" smtClean="0">
                                      <a:solidFill>
                                        <a:srgbClr val="0000CC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sub>
                              </m:sSub>
                              <m:r>
                                <a:rPr lang="en-US" sz="3400" smtClean="0">
                                  <a:solidFill>
                                    <a:srgbClr val="0000CC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oMath>
                          </a14:m>
                          <a:endParaRPr lang="vi-VN" sz="3400" dirty="0">
                            <a:solidFill>
                              <a:srgbClr val="0000CC"/>
                            </a:solidFill>
                            <a:effectLst/>
                            <a:latin typeface="Chu Van An" panose="02020603050405020304" pitchFamily="18" charset="0"/>
                            <a:ea typeface="Calibri" panose="020F0502020204030204" pitchFamily="34" charset="0"/>
                            <a:cs typeface="Chu Van An" panose="02020603050405020304" pitchFamily="18" charset="0"/>
                          </a:endParaRPr>
                        </a:p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  <a:tabLst>
                              <a:tab pos="232410" algn="l"/>
                              <a:tab pos="461010" algn="l"/>
                              <a:tab pos="685800" algn="l"/>
                            </a:tabLst>
                          </a:pPr>
                          <a:endParaRPr lang="vi-VN" sz="3400" dirty="0">
                            <a:solidFill>
                              <a:srgbClr val="0000CC"/>
                            </a:solidFill>
                            <a:effectLst/>
                            <a:latin typeface="Chu Van An" panose="02020603050405020304" pitchFamily="18" charset="0"/>
                            <a:ea typeface="Calibri" panose="020F0502020204030204" pitchFamily="34" charset="0"/>
                            <a:cs typeface="Chu Van 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xmlns="" val="2552324049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B0BC07E8-A438-492D-A11C-EFF4CC56715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30238631"/>
                  </p:ext>
                </p:extLst>
              </p:nvPr>
            </p:nvGraphicFramePr>
            <p:xfrm>
              <a:off x="343756" y="2619952"/>
              <a:ext cx="11517565" cy="4125233"/>
            </p:xfrm>
            <a:graphic>
              <a:graphicData uri="http://schemas.openxmlformats.org/drawingml/2006/table">
                <a:tbl>
                  <a:tblPr firstRow="1" firstCol="1" bandRow="1">
                    <a:tableStyleId>{21E4AEA4-8DFA-4A89-87EB-49C32662AFE0}</a:tableStyleId>
                  </a:tblPr>
                  <a:tblGrid>
                    <a:gridCol w="2549602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1374393813"/>
                        </a:ext>
                      </a:extLst>
                    </a:gridCol>
                    <a:gridCol w="8967963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3816296798"/>
                        </a:ext>
                      </a:extLst>
                    </a:gridCol>
                  </a:tblGrid>
                  <a:tr h="1210437">
                    <a:tc grid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 rotWithShape="1">
                          <a:blip r:embed="rId5"/>
                          <a:stretch>
                            <a:fillRect t="-11111" b="-241919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3709941079"/>
                      </a:ext>
                    </a:extLst>
                  </a:tr>
                  <a:tr h="145739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 rotWithShape="1">
                          <a:blip r:embed="rId5"/>
                          <a:stretch>
                            <a:fillRect t="-92050" r="-352153" b="-1004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 rotWithShape="1">
                          <a:blip r:embed="rId5"/>
                          <a:stretch>
                            <a:fillRect l="-28397" t="-92050" b="-10041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2607402473"/>
                      </a:ext>
                    </a:extLst>
                  </a:tr>
                  <a:tr h="145739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 rotWithShape="1">
                          <a:blip r:embed="rId5"/>
                          <a:stretch>
                            <a:fillRect t="-192050" r="-352153" b="-4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 rotWithShape="1">
                          <a:blip r:embed="rId5"/>
                          <a:stretch>
                            <a:fillRect l="-28397" t="-192050" b="-41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2552324049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79778512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2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CA91DD8-A731-469A-BB09-5E7BA9C6C8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1773" y="6745185"/>
            <a:ext cx="3903108" cy="7917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BECD3442-55B7-44D2-8B0C-A48AFFBF41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7574" y="6597297"/>
            <a:ext cx="2775439" cy="295777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8CCF46B5-7D20-415B-98D6-CFFB006B8506}"/>
              </a:ext>
            </a:extLst>
          </p:cNvPr>
          <p:cNvGrpSpPr/>
          <p:nvPr/>
        </p:nvGrpSpPr>
        <p:grpSpPr>
          <a:xfrm>
            <a:off x="3159230" y="128041"/>
            <a:ext cx="738457" cy="685801"/>
            <a:chOff x="2043534" y="1706989"/>
            <a:chExt cx="738457" cy="685800"/>
          </a:xfrm>
        </p:grpSpPr>
        <p:sp>
          <p:nvSpPr>
            <p:cNvPr id="16" name="AutoShape 43">
              <a:extLst>
                <a:ext uri="{FF2B5EF4-FFF2-40B4-BE49-F238E27FC236}">
                  <a16:creationId xmlns:a16="http://schemas.microsoft.com/office/drawing/2014/main" xmlns="" id="{EC2DAE92-0740-455C-998C-06ED1994E71D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043534" y="1706989"/>
              <a:ext cx="738457" cy="685800"/>
            </a:xfrm>
            <a:prstGeom prst="diamond">
              <a:avLst/>
            </a:prstGeom>
            <a:solidFill>
              <a:srgbClr val="0000CC"/>
            </a:solidFill>
            <a:ln w="25400" algn="ctr">
              <a:solidFill>
                <a:schemeClr val="bg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3200">
                <a:latin typeface="Chu Van An" panose="02020603050405020304" pitchFamily="18" charset="0"/>
                <a:cs typeface="Chu Van An" panose="02020603050405020304" pitchFamily="18" charset="0"/>
              </a:endParaRPr>
            </a:p>
          </p:txBody>
        </p:sp>
        <p:sp>
          <p:nvSpPr>
            <p:cNvPr id="17" name="Text Box 45">
              <a:extLst>
                <a:ext uri="{FF2B5EF4-FFF2-40B4-BE49-F238E27FC236}">
                  <a16:creationId xmlns:a16="http://schemas.microsoft.com/office/drawing/2014/main" xmlns="" id="{B73BB27B-82AA-46BA-B313-9BBC4936D223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2115245" y="1793218"/>
              <a:ext cx="595035" cy="5847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vi-VN" sz="3200" b="1">
                  <a:solidFill>
                    <a:schemeClr val="bg1"/>
                  </a:solidFill>
                  <a:latin typeface="Yu Gothic" panose="020B0400000000000000" pitchFamily="34" charset="-128"/>
                  <a:ea typeface="Yu Gothic" panose="020B0400000000000000" pitchFamily="34" charset="-128"/>
                  <a:cs typeface="Chu Van An" panose="02020603050405020304" pitchFamily="18" charset="0"/>
                </a:rPr>
                <a:t>⓶</a:t>
              </a:r>
              <a:endParaRPr lang="en-US" altLang="vi-VN" sz="3200" b="1">
                <a:solidFill>
                  <a:schemeClr val="bg1"/>
                </a:solidFill>
                <a:latin typeface="Chu Van An" panose="02020603050405020304" pitchFamily="18" charset="0"/>
                <a:cs typeface="Chu Van An" panose="02020603050405020304" pitchFamily="18" charset="0"/>
              </a:endParaRPr>
            </a:p>
          </p:txBody>
        </p:sp>
      </p:grpSp>
      <p:sp>
        <p:nvSpPr>
          <p:cNvPr id="19" name="Hexagon 26">
            <a:extLst>
              <a:ext uri="{FF2B5EF4-FFF2-40B4-BE49-F238E27FC236}">
                <a16:creationId xmlns:a16="http://schemas.microsoft.com/office/drawing/2014/main" xmlns="" id="{D6C17B40-6E5F-4ADB-A3BE-07CDA82600F4}"/>
              </a:ext>
            </a:extLst>
          </p:cNvPr>
          <p:cNvSpPr/>
          <p:nvPr/>
        </p:nvSpPr>
        <p:spPr bwMode="auto">
          <a:xfrm>
            <a:off x="3897685" y="128038"/>
            <a:ext cx="5446567" cy="594351"/>
          </a:xfrm>
          <a:prstGeom prst="hexagon">
            <a:avLst>
              <a:gd name="adj" fmla="val 31838"/>
              <a:gd name="vf" fmla="val 115470"/>
            </a:avLst>
          </a:prstGeom>
          <a:solidFill>
            <a:srgbClr val="FFFF99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/>
          <a:lstStyle/>
          <a:p>
            <a:pPr algn="ctr"/>
            <a:r>
              <a:rPr lang="en-US" altLang="vi-VN" sz="3200" b="1">
                <a:solidFill>
                  <a:srgbClr val="C00000"/>
                </a:solidFill>
                <a:latin typeface="Chu Van An" panose="02020603050405020304" pitchFamily="18" charset="0"/>
                <a:cs typeface="Chu Van An" panose="02020603050405020304" pitchFamily="18" charset="0"/>
              </a:rPr>
              <a:t>Phân dạng bài tập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61F9ED2D-C56C-485E-BB13-F68F1FC6F4C6}"/>
              </a:ext>
            </a:extLst>
          </p:cNvPr>
          <p:cNvGrpSpPr/>
          <p:nvPr/>
        </p:nvGrpSpPr>
        <p:grpSpPr>
          <a:xfrm>
            <a:off x="148025" y="864371"/>
            <a:ext cx="11973484" cy="5865587"/>
            <a:chOff x="189272" y="1254219"/>
            <a:chExt cx="11973484" cy="4563206"/>
          </a:xfrm>
        </p:grpSpPr>
        <p:sp>
          <p:nvSpPr>
            <p:cNvPr id="18" name="Content Placeholder 2">
              <a:extLst>
                <a:ext uri="{FF2B5EF4-FFF2-40B4-BE49-F238E27FC236}">
                  <a16:creationId xmlns:a16="http://schemas.microsoft.com/office/drawing/2014/main" xmlns="" id="{5C607D02-F3EA-4874-B48F-93ED609CEE50}"/>
                </a:ext>
              </a:extLst>
            </p:cNvPr>
            <p:cNvSpPr txBox="1">
              <a:spLocks/>
            </p:cNvSpPr>
            <p:nvPr/>
          </p:nvSpPr>
          <p:spPr>
            <a:xfrm>
              <a:off x="189272" y="1485008"/>
              <a:ext cx="11973484" cy="4332417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0000CC"/>
              </a:solidFill>
              <a:prstDash val="sysDash"/>
            </a:ln>
          </p:spPr>
          <p:txBody>
            <a:bodyPr vert="horz" lIns="91440" tIns="45720" rIns="91440" bIns="45720" rtlCol="0">
              <a:norm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3200" kern="1200">
                  <a:solidFill>
                    <a:srgbClr val="000066"/>
                  </a:solidFill>
                  <a:latin typeface="Chu Van An" panose="02020603050405020304" pitchFamily="18" charset="0"/>
                  <a:ea typeface="+mn-ea"/>
                  <a:cs typeface="Chu Van An" panose="02020603050405020304" pitchFamily="18" charset="0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3800" kern="1200">
                  <a:solidFill>
                    <a:schemeClr val="bg1">
                      <a:lumMod val="95000"/>
                    </a:schemeClr>
                  </a:solidFill>
                  <a:latin typeface="Chu Van An" panose="02020603050405020304" pitchFamily="18" charset="0"/>
                  <a:ea typeface="+mn-ea"/>
                  <a:cs typeface="Chu Van An" panose="02020603050405020304" pitchFamily="18" charset="0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3800" kern="1200">
                  <a:solidFill>
                    <a:schemeClr val="bg1">
                      <a:lumMod val="95000"/>
                    </a:schemeClr>
                  </a:solidFill>
                  <a:latin typeface="Chu Van An" panose="02020603050405020304" pitchFamily="18" charset="0"/>
                  <a:ea typeface="+mn-ea"/>
                  <a:cs typeface="Chu Van An" panose="02020603050405020304" pitchFamily="18" charset="0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3800" kern="1200">
                  <a:solidFill>
                    <a:schemeClr val="bg1">
                      <a:lumMod val="95000"/>
                    </a:schemeClr>
                  </a:solidFill>
                  <a:latin typeface="Chu Van An" panose="02020603050405020304" pitchFamily="18" charset="0"/>
                  <a:ea typeface="+mn-ea"/>
                  <a:cs typeface="Chu Van An" panose="02020603050405020304" pitchFamily="18" charset="0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3800" kern="1200">
                  <a:solidFill>
                    <a:schemeClr val="bg1">
                      <a:lumMod val="95000"/>
                    </a:schemeClr>
                  </a:solidFill>
                  <a:latin typeface="Chu Van An" panose="02020603050405020304" pitchFamily="18" charset="0"/>
                  <a:ea typeface="+mn-ea"/>
                  <a:cs typeface="Chu Van An" panose="02020603050405020304" pitchFamily="18" charset="0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1">
                <a:sym typeface="Wingdings 2" panose="05020102010507070707" pitchFamily="18" charset="2"/>
              </a:endParaRPr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xmlns="" id="{1C5BF100-4FBE-4CB4-B6E7-1F7B5CF0B112}"/>
                </a:ext>
              </a:extLst>
            </p:cNvPr>
            <p:cNvGrpSpPr/>
            <p:nvPr/>
          </p:nvGrpSpPr>
          <p:grpSpPr>
            <a:xfrm>
              <a:off x="259763" y="1254219"/>
              <a:ext cx="11419301" cy="483492"/>
              <a:chOff x="2660156" y="2236892"/>
              <a:chExt cx="11419301" cy="483492"/>
            </a:xfrm>
          </p:grpSpPr>
          <p:sp>
            <p:nvSpPr>
              <p:cNvPr id="14" name="Hexagon 26">
                <a:extLst>
                  <a:ext uri="{FF2B5EF4-FFF2-40B4-BE49-F238E27FC236}">
                    <a16:creationId xmlns:a16="http://schemas.microsoft.com/office/drawing/2014/main" xmlns="" id="{B3E21DF9-1EE7-48EE-81BF-7969A2791AC5}"/>
                  </a:ext>
                </a:extLst>
              </p:cNvPr>
              <p:cNvSpPr/>
              <p:nvPr/>
            </p:nvSpPr>
            <p:spPr bwMode="auto">
              <a:xfrm>
                <a:off x="2660156" y="2236892"/>
                <a:ext cx="3249079" cy="473084"/>
              </a:xfrm>
              <a:prstGeom prst="hexagon">
                <a:avLst>
                  <a:gd name="adj" fmla="val 31838"/>
                  <a:gd name="vf" fmla="val 115470"/>
                </a:avLst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1"/>
                </a:solidFill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 anchor="ctr"/>
              <a:lstStyle/>
              <a:p>
                <a:pPr>
                  <a:defRPr/>
                </a:pPr>
                <a:r>
                  <a:rPr lang="en-US" sz="3733" b="1" kern="0">
                    <a:solidFill>
                      <a:srgbClr val="C00000"/>
                    </a:solidFill>
                    <a:effectLst>
                      <a:outerShdw blurRad="76200" dist="38100" dir="5400000" algn="t" rotWithShape="0">
                        <a:prstClr val="black">
                          <a:alpha val="40000"/>
                        </a:prstClr>
                      </a:outerShdw>
                    </a:effectLst>
                    <a:latin typeface="Chu Van An" panose="02020603050405020304" pitchFamily="18" charset="0"/>
                    <a:cs typeface="Chu Van An" panose="02020603050405020304" pitchFamily="18" charset="0"/>
                    <a:sym typeface="Wingdings 2" panose="05020102010507070707" pitchFamily="18" charset="2"/>
                  </a:rPr>
                  <a:t></a:t>
                </a:r>
                <a:r>
                  <a:rPr lang="en-US" sz="3733" b="1" kern="0">
                    <a:solidFill>
                      <a:srgbClr val="0000CC"/>
                    </a:solidFill>
                    <a:effectLst>
                      <a:outerShdw blurRad="76200" dist="38100" dir="5400000" algn="t" rotWithShape="0">
                        <a:prstClr val="black">
                          <a:alpha val="40000"/>
                        </a:prstClr>
                      </a:outerShdw>
                    </a:effectLst>
                    <a:latin typeface="Chu Van An" panose="02020603050405020304" pitchFamily="18" charset="0"/>
                    <a:cs typeface="Chu Van An" panose="02020603050405020304" pitchFamily="18" charset="0"/>
                    <a:sym typeface="Wingdings 2" panose="05020102010507070707" pitchFamily="18" charset="2"/>
                  </a:rPr>
                  <a:t>.</a:t>
                </a:r>
                <a:r>
                  <a:rPr lang="en-US" sz="3733" b="1" kern="0">
                    <a:solidFill>
                      <a:srgbClr val="0000CC"/>
                    </a:solidFill>
                    <a:effectLst>
                      <a:outerShdw blurRad="76200" dist="38100" dir="5400000" algn="t" rotWithShape="0">
                        <a:prstClr val="black">
                          <a:alpha val="40000"/>
                        </a:prstClr>
                      </a:outerShdw>
                    </a:effectLst>
                    <a:latin typeface="Cambria" panose="02040503050406030204" pitchFamily="18" charset="0"/>
                    <a:cs typeface="Chu Van An" panose="02020603050405020304" pitchFamily="18" charset="0"/>
                  </a:rPr>
                  <a:t>Dạng 4:</a:t>
                </a:r>
                <a:endParaRPr lang="en-US" sz="3733" b="1" kern="0" dirty="0">
                  <a:solidFill>
                    <a:srgbClr val="0000CC"/>
                  </a:solidFill>
                  <a:effectLst>
                    <a:outerShdw blurRad="762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Cambria" panose="02040503050406030204" pitchFamily="18" charset="0"/>
                  <a:cs typeface="Chu Van An" panose="02020603050405020304" pitchFamily="18" charset="0"/>
                </a:endParaRPr>
              </a:p>
            </p:txBody>
          </p:sp>
          <p:sp>
            <p:nvSpPr>
              <p:cNvPr id="15" name="Chevron 29">
                <a:extLst>
                  <a:ext uri="{FF2B5EF4-FFF2-40B4-BE49-F238E27FC236}">
                    <a16:creationId xmlns:a16="http://schemas.microsoft.com/office/drawing/2014/main" xmlns="" id="{99BFC4DC-7A33-4BEA-AAE9-33513B37C698}"/>
                  </a:ext>
                </a:extLst>
              </p:cNvPr>
              <p:cNvSpPr/>
              <p:nvPr/>
            </p:nvSpPr>
            <p:spPr bwMode="auto">
              <a:xfrm>
                <a:off x="5733421" y="2247301"/>
                <a:ext cx="8346036" cy="473083"/>
              </a:xfrm>
              <a:prstGeom prst="chevron">
                <a:avLst>
                  <a:gd name="adj" fmla="val 34040"/>
                </a:avLst>
              </a:prstGeom>
              <a:solidFill>
                <a:srgbClr val="0000CC"/>
              </a:solidFill>
              <a:ln>
                <a:solidFill>
                  <a:srgbClr val="00B0F0"/>
                </a:solidFill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 anchor="ctr"/>
              <a:lstStyle/>
              <a:p>
                <a:pPr algn="ctr">
                  <a:defRPr/>
                </a:pPr>
                <a:r>
                  <a:rPr lang="en-US" sz="3733" b="1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cs typeface="Chu Van An" panose="02020603050405020304" pitchFamily="18" charset="0"/>
                  </a:rPr>
                  <a:t>Bpt đặt ẩn phụ</a:t>
                </a:r>
                <a:endParaRPr lang="en-US" sz="3733" b="1" kern="0" dirty="0">
                  <a:solidFill>
                    <a:schemeClr val="bg1">
                      <a:lumMod val="95000"/>
                    </a:schemeClr>
                  </a:solidFill>
                  <a:effectLst>
                    <a:outerShdw blurRad="762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Chu Van An" panose="02020603050405020304" pitchFamily="18" charset="0"/>
                  <a:cs typeface="Chu Van An" panose="02020603050405020304" pitchFamily="18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Content Placeholder 2">
                <a:extLst>
                  <a:ext uri="{FF2B5EF4-FFF2-40B4-BE49-F238E27FC236}">
                    <a16:creationId xmlns:a16="http://schemas.microsoft.com/office/drawing/2014/main" xmlns="" id="{2B2853A7-18F7-4ED0-A163-BA3E008E32F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48025" y="1549765"/>
                <a:ext cx="11895950" cy="5274591"/>
              </a:xfrm>
              <a:prstGeom prst="rect">
                <a:avLst/>
              </a:prstGeom>
              <a:noFill/>
              <a:ln>
                <a:noFill/>
                <a:prstDash val="sysDash"/>
              </a:ln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b="1">
                    <a:solidFill>
                      <a:srgbClr val="FF0000"/>
                    </a:solidFill>
                    <a:ea typeface="Times New Roman" panose="02020603050405020304" pitchFamily="18" charset="0"/>
                    <a:sym typeface="Wingdings 2" panose="05020102010507070707" pitchFamily="18" charset="2"/>
                  </a:rPr>
                  <a:t></a:t>
                </a:r>
                <a:r>
                  <a:rPr lang="en-US" b="1" i="1">
                    <a:solidFill>
                      <a:srgbClr val="0000CC"/>
                    </a:solidFill>
                    <a:ea typeface="Times New Roman" panose="02020603050405020304" pitchFamily="18" charset="0"/>
                    <a:sym typeface="Wingdings 2" panose="05020102010507070707" pitchFamily="18" charset="2"/>
                  </a:rPr>
                  <a:t>.</a:t>
                </a:r>
                <a:r>
                  <a:rPr lang="en-US" b="1" i="1">
                    <a:solidFill>
                      <a:srgbClr val="0000CC"/>
                    </a:solidFill>
                    <a:ea typeface="Times New Roman" panose="02020603050405020304" pitchFamily="18" charset="0"/>
                  </a:rPr>
                  <a:t>Phương pháp:</a:t>
                </a:r>
              </a:p>
              <a:p>
                <a:r>
                  <a:rPr lang="en-US" b="1">
                    <a:solidFill>
                      <a:srgbClr val="0000CC"/>
                    </a:solidFill>
                    <a:sym typeface="Wingdings 2" panose="05020102010507070707" pitchFamily="18" charset="2"/>
                  </a:rPr>
                  <a:t></a:t>
                </a:r>
                <a:r>
                  <a:rPr lang="en-US" b="1" i="1">
                    <a:solidFill>
                      <a:srgbClr val="0000CC"/>
                    </a:solidFill>
                    <a:sym typeface="Wingdings 2" panose="05020102010507070707" pitchFamily="18" charset="2"/>
                  </a:rPr>
                  <a:t>. </a:t>
                </a:r>
                <a:r>
                  <a:rPr lang="en-US" b="1"/>
                  <a:t>Bất </a:t>
                </a:r>
                <a:r>
                  <a:rPr lang="en-US" b="1" dirty="0" err="1"/>
                  <a:t>phương</a:t>
                </a:r>
                <a:r>
                  <a:rPr lang="en-US" b="1" dirty="0"/>
                  <a:t> </a:t>
                </a:r>
                <a:r>
                  <a:rPr lang="en-US" b="1" dirty="0" err="1"/>
                  <a:t>trình</a:t>
                </a:r>
                <a:r>
                  <a:rPr lang="en-US" b="1" dirty="0"/>
                  <a:t> </a:t>
                </a:r>
                <a:r>
                  <a:rPr lang="en-US" b="1" dirty="0" err="1"/>
                  <a:t>có</a:t>
                </a:r>
                <a:r>
                  <a:rPr lang="en-US" b="1" dirty="0"/>
                  <a:t> </a:t>
                </a:r>
                <a:r>
                  <a:rPr lang="en-US" b="1" dirty="0" err="1"/>
                  <a:t>dạng</a:t>
                </a:r>
                <a:r>
                  <a:rPr lang="en-US" b="1" dirty="0"/>
                  <a:t> :</a:t>
                </a:r>
                <a:r>
                  <a:rPr lang="en-US" dirty="0"/>
                  <a:t> </a:t>
                </a:r>
                <a:endParaRPr lang="en-US" i="1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.</m:t>
                      </m:r>
                      <m:sSup>
                        <m:sSupPr>
                          <m:ctrlPr>
                            <a:rPr lang="en-US" i="1">
                              <a:latin typeface="Cambria Math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.</m:t>
                      </m:r>
                      <m:sSup>
                        <m:sSupPr>
                          <m:ctrlPr>
                            <a:rPr lang="en-US" i="1">
                              <a:latin typeface="Cambria Math"/>
                            </a:rPr>
                          </m:ctrlPr>
                        </m:sSupPr>
                        <m:e>
                          <m:func>
                            <m:func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sub>
                              </m:sSub>
                            </m:fNam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func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&gt;0</m:t>
                      </m:r>
                    </m:oMath>
                  </m:oMathPara>
                </a14:m>
                <a:endParaRPr lang="en-US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/>
                  <a:t>Đặt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func>
                          <m:funcPr>
                            <m:ctrlPr>
                              <a:rPr lang="en-US" i="1">
                                <a:latin typeface="Cambria Math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sub>
                            </m:sSub>
                          </m:fNam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func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sup>
                    </m:sSup>
                  </m:oMath>
                </a14:m>
                <a:r>
                  <a:rPr lang="en-US"/>
                  <a:t>. 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/>
                  <a:t>Bất </a:t>
                </a:r>
                <a:r>
                  <a:rPr lang="en-US" dirty="0" err="1"/>
                  <a:t>phương</a:t>
                </a:r>
                <a:r>
                  <a:rPr lang="en-US" dirty="0"/>
                  <a:t> </a:t>
                </a:r>
                <a:r>
                  <a:rPr lang="en-US" dirty="0" err="1"/>
                  <a:t>trình</a:t>
                </a:r>
                <a:r>
                  <a:rPr lang="en-US" dirty="0"/>
                  <a:t> </a:t>
                </a:r>
                <a:r>
                  <a:rPr lang="en-US" dirty="0" err="1"/>
                  <a:t>trở</a:t>
                </a:r>
                <a:r>
                  <a:rPr lang="en-US" dirty="0"/>
                  <a:t> </a:t>
                </a:r>
                <a:r>
                  <a:rPr lang="en-US" err="1"/>
                  <a:t>thành</a:t>
                </a:r>
                <a:r>
                  <a:rPr lang="en-US"/>
                  <a:t>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𝑚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𝑛𝑡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/>
                  <a:t>. 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/>
                  <a:t>Giải </a:t>
                </a:r>
                <a:r>
                  <a:rPr lang="en-US" dirty="0" err="1"/>
                  <a:t>bất</a:t>
                </a:r>
                <a:r>
                  <a:rPr lang="en-US" dirty="0"/>
                  <a:t> </a:t>
                </a:r>
                <a:r>
                  <a:rPr lang="en-US" dirty="0" err="1"/>
                  <a:t>phương</a:t>
                </a:r>
                <a:r>
                  <a:rPr lang="en-US" dirty="0"/>
                  <a:t> </a:t>
                </a:r>
                <a:r>
                  <a:rPr lang="en-US" dirty="0" err="1"/>
                  <a:t>trình</a:t>
                </a:r>
                <a:r>
                  <a:rPr lang="en-US" dirty="0"/>
                  <a:t> </a:t>
                </a:r>
                <a:r>
                  <a:rPr lang="en-US" dirty="0" err="1"/>
                  <a:t>tìm</a:t>
                </a:r>
                <a:r>
                  <a:rPr lang="en-US" dirty="0"/>
                  <a:t> t </a:t>
                </a:r>
                <a:r>
                  <a:rPr lang="en-US" dirty="0" err="1"/>
                  <a:t>suy</a:t>
                </a:r>
                <a:r>
                  <a:rPr lang="en-US" dirty="0"/>
                  <a:t> ra x.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bất</a:t>
                </a:r>
                <a:r>
                  <a:rPr lang="en-US" dirty="0"/>
                  <a:t> </a:t>
                </a:r>
                <a:r>
                  <a:rPr lang="en-US" dirty="0" err="1"/>
                  <a:t>phương</a:t>
                </a:r>
                <a:r>
                  <a:rPr lang="en-US" dirty="0"/>
                  <a:t> </a:t>
                </a:r>
                <a:r>
                  <a:rPr lang="en-US" dirty="0" err="1"/>
                  <a:t>trình</a:t>
                </a:r>
                <a:r>
                  <a:rPr lang="en-US" dirty="0"/>
                  <a:t> </a:t>
                </a:r>
                <a:r>
                  <a:rPr lang="en-US" dirty="0" err="1"/>
                  <a:t>logarit</a:t>
                </a:r>
                <a:r>
                  <a:rPr lang="en-US" dirty="0"/>
                  <a:t> </a:t>
                </a:r>
                <a:r>
                  <a:rPr lang="en-US" dirty="0" err="1"/>
                  <a:t>cơ</a:t>
                </a:r>
                <a:r>
                  <a:rPr lang="en-US" dirty="0"/>
                  <a:t> </a:t>
                </a:r>
                <a:r>
                  <a:rPr lang="en-US" dirty="0" err="1"/>
                  <a:t>bản</a:t>
                </a:r>
                <a:r>
                  <a:rPr lang="en-US" dirty="0"/>
                  <a:t> </a:t>
                </a:r>
                <a:r>
                  <a:rPr lang="en-US" dirty="0" err="1"/>
                  <a:t>có</a:t>
                </a:r>
                <a:r>
                  <a:rPr lang="en-US" dirty="0"/>
                  <a:t> </a:t>
                </a:r>
                <a:r>
                  <a:rPr lang="en-US" dirty="0" err="1"/>
                  <a:t>dạng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𝑙𝑜𝑔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. </m:t>
                    </m:r>
                  </m:oMath>
                </a14:m>
                <a:endParaRPr lang="en-US" dirty="0"/>
              </a:p>
              <a:p>
                <a:pPr>
                  <a:lnSpc>
                    <a:spcPct val="100000"/>
                  </a:lnSpc>
                </a:pPr>
                <a:endParaRPr lang="en-US" dirty="0"/>
              </a:p>
              <a:p>
                <a:pPr>
                  <a:lnSpc>
                    <a:spcPct val="100000"/>
                  </a:lnSpc>
                </a:pPr>
                <a:endParaRPr lang="vi-VN" dirty="0"/>
              </a:p>
              <a:p>
                <a:pPr>
                  <a:lnSpc>
                    <a:spcPct val="100000"/>
                  </a:lnSpc>
                </a:pPr>
                <a:endParaRPr lang="en-US" dirty="0"/>
              </a:p>
              <a:p>
                <a:pPr marL="858838" algn="just">
                  <a:lnSpc>
                    <a:spcPct val="100000"/>
                  </a:lnSpc>
                  <a:spcBef>
                    <a:spcPts val="60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endParaRPr lang="en-US">
                  <a:solidFill>
                    <a:srgbClr val="002060"/>
                  </a:solidFill>
                </a:endParaRPr>
              </a:p>
              <a:p>
                <a:pPr algn="just">
                  <a:lnSpc>
                    <a:spcPct val="10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vi-VN" dirty="0">
                  <a:solidFill>
                    <a:srgbClr val="002060"/>
                  </a:solidFill>
                </a:endParaRPr>
              </a:p>
              <a:p>
                <a:pPr algn="just">
                  <a:lnSpc>
                    <a:spcPct val="10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US">
                  <a:solidFill>
                    <a:srgbClr val="002060"/>
                  </a:solidFill>
                </a:endParaRPr>
              </a:p>
              <a:p>
                <a:pPr algn="just">
                  <a:lnSpc>
                    <a:spcPct val="10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vi-VN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3" name="Content Placeholder 2">
                <a:extLst>
                  <a:ext uri="{FF2B5EF4-FFF2-40B4-BE49-F238E27FC236}">
                    <a16:creationId xmlns:a16="http://schemas.microsoft.com/office/drawing/2014/main" id="{2B2853A7-18F7-4ED0-A163-BA3E008E32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025" y="1549765"/>
                <a:ext cx="11895950" cy="5274591"/>
              </a:xfrm>
              <a:prstGeom prst="rect">
                <a:avLst/>
              </a:prstGeom>
              <a:blipFill>
                <a:blip r:embed="rId4"/>
                <a:stretch>
                  <a:fillRect l="-1281" t="-2543"/>
                </a:stretch>
              </a:blipFill>
              <a:ln>
                <a:noFill/>
                <a:prstDash val="sysDash"/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376634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uiExpand="1" build="p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CA91DD8-A731-469A-BB09-5E7BA9C6C8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1773" y="6745185"/>
            <a:ext cx="3903108" cy="7917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BECD3442-55B7-44D2-8B0C-A48AFFBF41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7574" y="6597297"/>
            <a:ext cx="2775439" cy="295777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8CCF46B5-7D20-415B-98D6-CFFB006B8506}"/>
              </a:ext>
            </a:extLst>
          </p:cNvPr>
          <p:cNvGrpSpPr/>
          <p:nvPr/>
        </p:nvGrpSpPr>
        <p:grpSpPr>
          <a:xfrm>
            <a:off x="3111340" y="75940"/>
            <a:ext cx="738457" cy="685800"/>
            <a:chOff x="1995645" y="1654893"/>
            <a:chExt cx="738457" cy="685800"/>
          </a:xfrm>
        </p:grpSpPr>
        <p:sp>
          <p:nvSpPr>
            <p:cNvPr id="16" name="AutoShape 43">
              <a:extLst>
                <a:ext uri="{FF2B5EF4-FFF2-40B4-BE49-F238E27FC236}">
                  <a16:creationId xmlns:a16="http://schemas.microsoft.com/office/drawing/2014/main" xmlns="" id="{EC2DAE92-0740-455C-998C-06ED1994E71D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995645" y="1654893"/>
              <a:ext cx="738457" cy="685800"/>
            </a:xfrm>
            <a:prstGeom prst="diamond">
              <a:avLst/>
            </a:prstGeom>
            <a:solidFill>
              <a:srgbClr val="FF0000"/>
            </a:solidFill>
            <a:ln w="25400" algn="ctr">
              <a:solidFill>
                <a:schemeClr val="bg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3200">
                <a:latin typeface="Chu Van An" panose="02020603050405020304" pitchFamily="18" charset="0"/>
                <a:cs typeface="Chu Van An" panose="02020603050405020304" pitchFamily="18" charset="0"/>
              </a:endParaRPr>
            </a:p>
          </p:txBody>
        </p:sp>
        <p:sp>
          <p:nvSpPr>
            <p:cNvPr id="17" name="Text Box 45">
              <a:extLst>
                <a:ext uri="{FF2B5EF4-FFF2-40B4-BE49-F238E27FC236}">
                  <a16:creationId xmlns:a16="http://schemas.microsoft.com/office/drawing/2014/main" xmlns="" id="{B73BB27B-82AA-46BA-B313-9BBC4936D223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2067356" y="1730836"/>
              <a:ext cx="595035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vi-VN" sz="3200" b="1">
                  <a:solidFill>
                    <a:srgbClr val="FFFF00"/>
                  </a:solidFill>
                  <a:latin typeface="Yu Gothic" panose="020B0400000000000000" pitchFamily="34" charset="-128"/>
                  <a:ea typeface="Yu Gothic" panose="020B0400000000000000" pitchFamily="34" charset="-128"/>
                  <a:cs typeface="Chu Van An" panose="02020603050405020304" pitchFamily="18" charset="0"/>
                </a:rPr>
                <a:t>⓷</a:t>
              </a:r>
              <a:endParaRPr lang="en-US" altLang="vi-VN" sz="3200" b="1">
                <a:solidFill>
                  <a:srgbClr val="FFFF00"/>
                </a:solidFill>
                <a:latin typeface="Chu Van An" panose="02020603050405020304" pitchFamily="18" charset="0"/>
                <a:cs typeface="Chu Van An" panose="02020603050405020304" pitchFamily="18" charset="0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0C4A8818-A8C6-40B2-93FC-502248369014}"/>
              </a:ext>
            </a:extLst>
          </p:cNvPr>
          <p:cNvGrpSpPr/>
          <p:nvPr/>
        </p:nvGrpSpPr>
        <p:grpSpPr>
          <a:xfrm>
            <a:off x="-1372803" y="2046835"/>
            <a:ext cx="9144003" cy="5329684"/>
            <a:chOff x="-1059316" y="1014150"/>
            <a:chExt cx="9144002" cy="5329684"/>
          </a:xfrm>
        </p:grpSpPr>
        <p:pic>
          <p:nvPicPr>
            <p:cNvPr id="20" name="Picture 345" descr="shadow_1_m">
              <a:extLst>
                <a:ext uri="{FF2B5EF4-FFF2-40B4-BE49-F238E27FC236}">
                  <a16:creationId xmlns:a16="http://schemas.microsoft.com/office/drawing/2014/main" xmlns="" id="{E4140265-4281-4518-8FC8-899425A5D0E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/>
            <a:srcRect r="61411"/>
            <a:stretch>
              <a:fillRect/>
            </a:stretch>
          </p:blipFill>
          <p:spPr bwMode="gray">
            <a:xfrm flipH="1">
              <a:off x="419251" y="1014150"/>
              <a:ext cx="67637" cy="53296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" name="Picture 345" descr="shadow_1_m">
              <a:extLst>
                <a:ext uri="{FF2B5EF4-FFF2-40B4-BE49-F238E27FC236}">
                  <a16:creationId xmlns:a16="http://schemas.microsoft.com/office/drawing/2014/main" xmlns="" id="{9DFFB59F-41F6-40E0-93B9-B0DF75A1541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/>
            <a:srcRect r="61411"/>
            <a:stretch>
              <a:fillRect/>
            </a:stretch>
          </p:blipFill>
          <p:spPr bwMode="gray">
            <a:xfrm rot="16200000" flipH="1">
              <a:off x="3489825" y="1078573"/>
              <a:ext cx="45719" cy="91440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4" name="Hexagon 26">
            <a:extLst>
              <a:ext uri="{FF2B5EF4-FFF2-40B4-BE49-F238E27FC236}">
                <a16:creationId xmlns:a16="http://schemas.microsoft.com/office/drawing/2014/main" xmlns="" id="{F8C658E0-2FBF-41D6-899E-A9FB2E7EC7FC}"/>
              </a:ext>
            </a:extLst>
          </p:cNvPr>
          <p:cNvSpPr/>
          <p:nvPr/>
        </p:nvSpPr>
        <p:spPr bwMode="auto">
          <a:xfrm>
            <a:off x="3921507" y="123655"/>
            <a:ext cx="5446567" cy="685800"/>
          </a:xfrm>
          <a:prstGeom prst="hexagon">
            <a:avLst>
              <a:gd name="adj" fmla="val 31838"/>
              <a:gd name="vf" fmla="val 115470"/>
            </a:avLst>
          </a:prstGeom>
          <a:solidFill>
            <a:srgbClr val="FFFF99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/>
          <a:lstStyle/>
          <a:p>
            <a:pPr algn="ctr"/>
            <a:r>
              <a:rPr lang="en-US" altLang="vi-VN" sz="3200" b="1">
                <a:solidFill>
                  <a:srgbClr val="0000CC"/>
                </a:solidFill>
                <a:latin typeface="Chu Van An" panose="02020603050405020304" pitchFamily="18" charset="0"/>
                <a:cs typeface="Chu Van An" panose="02020603050405020304" pitchFamily="18" charset="0"/>
              </a:rPr>
              <a:t>Bài tập minh họa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Content Placeholder 2">
                <a:extLst>
                  <a:ext uri="{FF2B5EF4-FFF2-40B4-BE49-F238E27FC236}">
                    <a16:creationId xmlns:a16="http://schemas.microsoft.com/office/drawing/2014/main" xmlns="" id="{1CB4C6FF-9D2A-4DB8-995D-95E7EA1CCA0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20012" y="1002048"/>
                <a:ext cx="11951976" cy="1791690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rgbClr val="0000CC"/>
                </a:solidFill>
                <a:prstDash val="sysDash"/>
              </a:ln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vi-VN" b="1" u="sng">
                    <a:solidFill>
                      <a:srgbClr val="0000CC"/>
                    </a:solidFill>
                  </a:rPr>
                  <a:t>Câu </a:t>
                </a:r>
                <a:r>
                  <a:rPr lang="en-US" b="1" u="sng">
                    <a:solidFill>
                      <a:srgbClr val="0000CC"/>
                    </a:solidFill>
                  </a:rPr>
                  <a:t>1</a:t>
                </a:r>
                <a:r>
                  <a:rPr lang="vi-VN" b="1">
                    <a:solidFill>
                      <a:srgbClr val="0000CC"/>
                    </a:solidFill>
                  </a:rPr>
                  <a:t>:</a:t>
                </a:r>
                <a:r>
                  <a:rPr lang="en-US" dirty="0"/>
                  <a:t> Tìm </a:t>
                </a:r>
                <a:r>
                  <a:rPr lang="en-US" dirty="0" err="1"/>
                  <a:t>tập</a:t>
                </a:r>
                <a:r>
                  <a:rPr lang="en-US" dirty="0"/>
                  <a:t> </a:t>
                </a:r>
                <a:r>
                  <a:rPr lang="en-US" dirty="0" err="1"/>
                  <a:t>nghiệm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:r>
                  <a:rPr lang="en-US" dirty="0" err="1"/>
                  <a:t>bất</a:t>
                </a:r>
                <a:r>
                  <a:rPr lang="en-US" dirty="0"/>
                  <a:t> </a:t>
                </a:r>
                <a:r>
                  <a:rPr lang="en-US" dirty="0" err="1"/>
                  <a:t>phương</a:t>
                </a:r>
                <a:r>
                  <a:rPr lang="en-US" dirty="0"/>
                  <a:t> </a:t>
                </a:r>
                <a:r>
                  <a:rPr lang="en-US" dirty="0" err="1"/>
                  <a:t>trình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9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b="1" dirty="0"/>
                  <a:t>	</a:t>
                </a:r>
                <a:r>
                  <a:rPr lang="fr-FR" b="1">
                    <a:solidFill>
                      <a:srgbClr val="0000CC"/>
                    </a:solidFill>
                    <a:ea typeface="Yu Gothic" panose="020B0400000000000000" pitchFamily="34" charset="-128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fr-FR" b="1">
                        <a:solidFill>
                          <a:srgbClr val="0000CC"/>
                        </a:solidFill>
                        <a:latin typeface="Yu Gothic" panose="020B0400000000000000" pitchFamily="34" charset="-128"/>
                        <a:ea typeface="Yu Gothic" panose="020B0400000000000000" pitchFamily="34" charset="-128"/>
                      </a:rPr>
                      <m:t>Ⓐ</m:t>
                    </m:r>
                  </m:oMath>
                </a14:m>
                <a:r>
                  <a:rPr lang="en-US" b="1" dirty="0"/>
                  <a:t>.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en-US" dirty="0"/>
                  <a:t>.	</a:t>
                </a:r>
                <a:r>
                  <a:rPr lang="en-US" b="1"/>
                  <a:t>		</a:t>
                </a:r>
                <a:r>
                  <a:rPr lang="fr-FR" b="1">
                    <a:solidFill>
                      <a:srgbClr val="0000CC"/>
                    </a:solidFill>
                    <a:latin typeface="Yu Gothic" panose="020B0400000000000000" pitchFamily="34" charset="-128"/>
                    <a:ea typeface="Yu Gothic" panose="020B0400000000000000" pitchFamily="34" charset="-128"/>
                  </a:rPr>
                  <a:t> Ⓑ</a:t>
                </a:r>
                <a:r>
                  <a:rPr lang="en-US" b="1"/>
                  <a:t>.</a:t>
                </a:r>
                <a:r>
                  <a:rPr lang="en-US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</m:oMath>
                </a14:m>
                <a:r>
                  <a:rPr lang="en-US" dirty="0"/>
                  <a:t>.	</a:t>
                </a:r>
              </a:p>
              <a:p>
                <a:r>
                  <a:rPr lang="en-US" b="1"/>
                  <a:t>	</a:t>
                </a:r>
                <a:r>
                  <a:rPr lang="fr-FR" b="1">
                    <a:solidFill>
                      <a:srgbClr val="0000CC"/>
                    </a:solidFill>
                    <a:latin typeface="Yu Gothic" panose="020B0400000000000000" pitchFamily="34" charset="-128"/>
                    <a:ea typeface="Yu Gothic" panose="020B0400000000000000" pitchFamily="34" charset="-128"/>
                  </a:rPr>
                  <a:t> Ⓒ</a:t>
                </a:r>
                <a:r>
                  <a:rPr lang="en-US" b="1"/>
                  <a:t>.</a:t>
                </a:r>
                <a:r>
                  <a:rPr lang="en-US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endChr m:val="]"/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∞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en-US" dirty="0"/>
                  <a:t>.	</a:t>
                </a:r>
                <a:r>
                  <a:rPr lang="en-US"/>
                  <a:t>	</a:t>
                </a:r>
                <a:r>
                  <a:rPr lang="fr-FR" b="1">
                    <a:solidFill>
                      <a:srgbClr val="0000CC"/>
                    </a:solidFill>
                    <a:latin typeface="Yu Gothic" panose="020B0400000000000000" pitchFamily="34" charset="-128"/>
                    <a:ea typeface="Yu Gothic" panose="020B0400000000000000" pitchFamily="34" charset="-128"/>
                  </a:rPr>
                  <a:t> Ⓓ</a:t>
                </a:r>
                <a:r>
                  <a:rPr lang="en-US" b="1"/>
                  <a:t>.</a:t>
                </a:r>
                <a:r>
                  <a:rPr lang="en-US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en-US" dirty="0"/>
                  <a:t>.</a:t>
                </a:r>
                <a:endParaRPr lang="en-US" sz="2800" dirty="0"/>
              </a:p>
              <a:p>
                <a:r>
                  <a:rPr lang="en-US" b="1"/>
                  <a:t>	</a:t>
                </a:r>
                <a:endParaRPr lang="en-US" dirty="0">
                  <a:solidFill>
                    <a:srgbClr val="0000CC"/>
                  </a:solidFill>
                  <a:latin typeface="Chu Van An" panose="02020603050405020304"/>
                </a:endParaRPr>
              </a:p>
            </p:txBody>
          </p:sp>
        </mc:Choice>
        <mc:Fallback xmlns="">
          <p:sp>
            <p:nvSpPr>
              <p:cNvPr id="25" name="Content Placeholder 2">
                <a:extLst>
                  <a:ext uri="{FF2B5EF4-FFF2-40B4-BE49-F238E27FC236}">
                    <a16:creationId xmlns:a16="http://schemas.microsoft.com/office/drawing/2014/main" id="{1CB4C6FF-9D2A-4DB8-995D-95E7EA1CCA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012" y="1002048"/>
                <a:ext cx="11951976" cy="1791690"/>
              </a:xfrm>
              <a:prstGeom prst="rect">
                <a:avLst/>
              </a:prstGeom>
              <a:blipFill>
                <a:blip r:embed="rId5"/>
                <a:stretch>
                  <a:fillRect l="-1274" t="-7095" r="-51" b="-4392"/>
                </a:stretch>
              </a:blipFill>
              <a:ln>
                <a:solidFill>
                  <a:srgbClr val="0000CC"/>
                </a:solidFill>
                <a:prstDash val="sysDash"/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Content Placeholder 2">
                <a:extLst>
                  <a:ext uri="{FF2B5EF4-FFF2-40B4-BE49-F238E27FC236}">
                    <a16:creationId xmlns:a16="http://schemas.microsoft.com/office/drawing/2014/main" xmlns="" id="{BFC44F5D-5A03-429E-A3E3-CCED1EEF7D3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40480" y="2856866"/>
                <a:ext cx="4863302" cy="3819602"/>
              </a:xfrm>
              <a:prstGeom prst="rect">
                <a:avLst/>
              </a:prstGeom>
              <a:solidFill>
                <a:srgbClr val="CCFFFF"/>
              </a:solidFill>
              <a:ln>
                <a:solidFill>
                  <a:srgbClr val="0000CC"/>
                </a:solidFill>
                <a:prstDash val="sysDot"/>
              </a:ln>
            </p:spPr>
            <p:txBody>
              <a:bodyPr vert="horz" lIns="91440" tIns="45720" rIns="91440" bIns="45720" rtlCol="0">
                <a:normAutofit lnSpcReduction="10000"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b="1">
                    <a:solidFill>
                      <a:srgbClr val="0000CC"/>
                    </a:solidFill>
                    <a:sym typeface="Wingdings 2" panose="05020102010507070707" pitchFamily="18" charset="2"/>
                  </a:rPr>
                  <a:t></a:t>
                </a:r>
                <a:r>
                  <a:rPr lang="en-US" b="1">
                    <a:solidFill>
                      <a:srgbClr val="0000CC"/>
                    </a:solidFill>
                  </a:rPr>
                  <a:t>Lời giải</a:t>
                </a:r>
                <a:r>
                  <a:rPr lang="en-US" b="1">
                    <a:solidFill>
                      <a:srgbClr val="0000CC"/>
                    </a:solidFill>
                    <a:latin typeface="Cambria Math" panose="02040503050406030204" pitchFamily="18" charset="0"/>
                  </a:rPr>
                  <a:t> 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9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vi-VN" dirty="0">
                  <a:solidFill>
                    <a:srgbClr val="0000CC"/>
                  </a:solidFill>
                </a:endParaRP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dirty="0" err="1"/>
                  <a:t>Đặt</a:t>
                </a:r>
                <a:r>
                  <a:rPr lang="en-US" dirty="0"/>
                  <a:t> t</a:t>
                </a:r>
                <a:r>
                  <a:rPr lang="en-US" sz="2800" dirty="0"/>
                  <a:t>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r>
                  <a:rPr lang="en-US" dirty="0"/>
                  <a:t>, t&gt;0</a:t>
                </a:r>
                <a:r>
                  <a:rPr lang="en-US"/>
                  <a:t>. 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/>
                  <a:t>Bất </a:t>
                </a:r>
                <a:r>
                  <a:rPr lang="en-US" dirty="0" err="1"/>
                  <a:t>phương</a:t>
                </a:r>
                <a:r>
                  <a:rPr lang="en-US" dirty="0"/>
                  <a:t> </a:t>
                </a:r>
                <a:r>
                  <a:rPr lang="en-US" dirty="0" err="1"/>
                  <a:t>trình</a:t>
                </a:r>
                <a:r>
                  <a:rPr lang="en-US" dirty="0"/>
                  <a:t> </a:t>
                </a:r>
                <a:r>
                  <a:rPr lang="en-US" dirty="0" err="1"/>
                  <a:t>trở</a:t>
                </a:r>
                <a:r>
                  <a:rPr lang="en-US" dirty="0"/>
                  <a:t> </a:t>
                </a:r>
                <a:r>
                  <a:rPr lang="en-US" dirty="0" err="1"/>
                  <a:t>thành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sz="280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2800">
                        <a:latin typeface="Cambria Math" panose="02040503050406030204" pitchFamily="18" charset="0"/>
                      </a:rPr>
                      <m:t>⇔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 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80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80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endParaRPr lang="en-US" sz="2800" i="1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dirty="0" err="1"/>
                  <a:t>Suy</a:t>
                </a:r>
                <a:r>
                  <a:rPr lang="en-US" dirty="0"/>
                  <a:t> ra: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>
                        <a:latin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 lang="en-US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dirty="0"/>
                  <a:t>        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⇔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 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i="1" dirty="0"/>
              </a:p>
            </p:txBody>
          </p:sp>
        </mc:Choice>
        <mc:Fallback xmlns="">
          <p:sp>
            <p:nvSpPr>
              <p:cNvPr id="26" name="Content Placeholder 2">
                <a:extLst>
                  <a:ext uri="{FF2B5EF4-FFF2-40B4-BE49-F238E27FC236}">
                    <a16:creationId xmlns:a16="http://schemas.microsoft.com/office/drawing/2014/main" id="{BFC44F5D-5A03-429E-A3E3-CCED1EEF7D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480" y="2856866"/>
                <a:ext cx="4863302" cy="3819602"/>
              </a:xfrm>
              <a:prstGeom prst="rect">
                <a:avLst/>
              </a:prstGeom>
              <a:blipFill>
                <a:blip r:embed="rId6"/>
                <a:stretch>
                  <a:fillRect l="-3000" t="-4618" b="-3981"/>
                </a:stretch>
              </a:blipFill>
              <a:ln>
                <a:solidFill>
                  <a:srgbClr val="0000CC"/>
                </a:solidFill>
                <a:prstDash val="sysDot"/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Freeform 47">
            <a:extLst>
              <a:ext uri="{FF2B5EF4-FFF2-40B4-BE49-F238E27FC236}">
                <a16:creationId xmlns:a16="http://schemas.microsoft.com/office/drawing/2014/main" xmlns="" id="{6ACB5B1B-48B8-40C6-8225-17431559E32B}"/>
              </a:ext>
            </a:extLst>
          </p:cNvPr>
          <p:cNvSpPr/>
          <p:nvPr/>
        </p:nvSpPr>
        <p:spPr>
          <a:xfrm>
            <a:off x="5870220" y="2046835"/>
            <a:ext cx="451560" cy="635263"/>
          </a:xfrm>
          <a:custGeom>
            <a:avLst/>
            <a:gdLst>
              <a:gd name="connsiteX0" fmla="*/ 169069 w 397669"/>
              <a:gd name="connsiteY0" fmla="*/ 176212 h 280987"/>
              <a:gd name="connsiteX1" fmla="*/ 73819 w 397669"/>
              <a:gd name="connsiteY1" fmla="*/ 97631 h 280987"/>
              <a:gd name="connsiteX2" fmla="*/ 0 w 397669"/>
              <a:gd name="connsiteY2" fmla="*/ 169068 h 280987"/>
              <a:gd name="connsiteX3" fmla="*/ 126206 w 397669"/>
              <a:gd name="connsiteY3" fmla="*/ 280987 h 280987"/>
              <a:gd name="connsiteX4" fmla="*/ 219075 w 397669"/>
              <a:gd name="connsiteY4" fmla="*/ 273843 h 280987"/>
              <a:gd name="connsiteX5" fmla="*/ 397669 w 397669"/>
              <a:gd name="connsiteY5" fmla="*/ 35718 h 280987"/>
              <a:gd name="connsiteX6" fmla="*/ 376237 w 397669"/>
              <a:gd name="connsiteY6" fmla="*/ 0 h 280987"/>
              <a:gd name="connsiteX7" fmla="*/ 169069 w 397669"/>
              <a:gd name="connsiteY7" fmla="*/ 176212 h 280987"/>
              <a:gd name="connsiteX0" fmla="*/ 169069 w 397669"/>
              <a:gd name="connsiteY0" fmla="*/ 176212 h 289079"/>
              <a:gd name="connsiteX1" fmla="*/ 73819 w 397669"/>
              <a:gd name="connsiteY1" fmla="*/ 97631 h 289079"/>
              <a:gd name="connsiteX2" fmla="*/ 0 w 397669"/>
              <a:gd name="connsiteY2" fmla="*/ 169068 h 289079"/>
              <a:gd name="connsiteX3" fmla="*/ 126206 w 397669"/>
              <a:gd name="connsiteY3" fmla="*/ 280987 h 289079"/>
              <a:gd name="connsiteX4" fmla="*/ 219075 w 397669"/>
              <a:gd name="connsiteY4" fmla="*/ 273843 h 289079"/>
              <a:gd name="connsiteX5" fmla="*/ 397669 w 397669"/>
              <a:gd name="connsiteY5" fmla="*/ 35718 h 289079"/>
              <a:gd name="connsiteX6" fmla="*/ 376237 w 397669"/>
              <a:gd name="connsiteY6" fmla="*/ 0 h 289079"/>
              <a:gd name="connsiteX7" fmla="*/ 169069 w 397669"/>
              <a:gd name="connsiteY7" fmla="*/ 176212 h 289079"/>
              <a:gd name="connsiteX0" fmla="*/ 169069 w 397669"/>
              <a:gd name="connsiteY0" fmla="*/ 176212 h 297100"/>
              <a:gd name="connsiteX1" fmla="*/ 73819 w 397669"/>
              <a:gd name="connsiteY1" fmla="*/ 97631 h 297100"/>
              <a:gd name="connsiteX2" fmla="*/ 0 w 397669"/>
              <a:gd name="connsiteY2" fmla="*/ 169068 h 297100"/>
              <a:gd name="connsiteX3" fmla="*/ 126206 w 397669"/>
              <a:gd name="connsiteY3" fmla="*/ 280987 h 297100"/>
              <a:gd name="connsiteX4" fmla="*/ 219075 w 397669"/>
              <a:gd name="connsiteY4" fmla="*/ 273843 h 297100"/>
              <a:gd name="connsiteX5" fmla="*/ 397669 w 397669"/>
              <a:gd name="connsiteY5" fmla="*/ 35718 h 297100"/>
              <a:gd name="connsiteX6" fmla="*/ 376237 w 397669"/>
              <a:gd name="connsiteY6" fmla="*/ 0 h 297100"/>
              <a:gd name="connsiteX7" fmla="*/ 169069 w 397669"/>
              <a:gd name="connsiteY7" fmla="*/ 176212 h 297100"/>
              <a:gd name="connsiteX0" fmla="*/ 177436 w 406036"/>
              <a:gd name="connsiteY0" fmla="*/ 176212 h 297100"/>
              <a:gd name="connsiteX1" fmla="*/ 82186 w 406036"/>
              <a:gd name="connsiteY1" fmla="*/ 97631 h 297100"/>
              <a:gd name="connsiteX2" fmla="*/ 8367 w 406036"/>
              <a:gd name="connsiteY2" fmla="*/ 169068 h 297100"/>
              <a:gd name="connsiteX3" fmla="*/ 134573 w 406036"/>
              <a:gd name="connsiteY3" fmla="*/ 280987 h 297100"/>
              <a:gd name="connsiteX4" fmla="*/ 227442 w 406036"/>
              <a:gd name="connsiteY4" fmla="*/ 273843 h 297100"/>
              <a:gd name="connsiteX5" fmla="*/ 406036 w 406036"/>
              <a:gd name="connsiteY5" fmla="*/ 35718 h 297100"/>
              <a:gd name="connsiteX6" fmla="*/ 384604 w 406036"/>
              <a:gd name="connsiteY6" fmla="*/ 0 h 297100"/>
              <a:gd name="connsiteX7" fmla="*/ 177436 w 406036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25397"/>
              <a:gd name="connsiteY0" fmla="*/ 176212 h 297100"/>
              <a:gd name="connsiteX1" fmla="*/ 84721 w 425397"/>
              <a:gd name="connsiteY1" fmla="*/ 97631 h 297100"/>
              <a:gd name="connsiteX2" fmla="*/ 10902 w 425397"/>
              <a:gd name="connsiteY2" fmla="*/ 169068 h 297100"/>
              <a:gd name="connsiteX3" fmla="*/ 137108 w 425397"/>
              <a:gd name="connsiteY3" fmla="*/ 280987 h 297100"/>
              <a:gd name="connsiteX4" fmla="*/ 229977 w 425397"/>
              <a:gd name="connsiteY4" fmla="*/ 273843 h 297100"/>
              <a:gd name="connsiteX5" fmla="*/ 408571 w 425397"/>
              <a:gd name="connsiteY5" fmla="*/ 35718 h 297100"/>
              <a:gd name="connsiteX6" fmla="*/ 387139 w 425397"/>
              <a:gd name="connsiteY6" fmla="*/ 0 h 297100"/>
              <a:gd name="connsiteX7" fmla="*/ 179971 w 425397"/>
              <a:gd name="connsiteY7" fmla="*/ 176212 h 297100"/>
              <a:gd name="connsiteX0" fmla="*/ 179971 w 445220"/>
              <a:gd name="connsiteY0" fmla="*/ 184370 h 305258"/>
              <a:gd name="connsiteX1" fmla="*/ 84721 w 445220"/>
              <a:gd name="connsiteY1" fmla="*/ 105789 h 305258"/>
              <a:gd name="connsiteX2" fmla="*/ 10902 w 445220"/>
              <a:gd name="connsiteY2" fmla="*/ 177226 h 305258"/>
              <a:gd name="connsiteX3" fmla="*/ 137108 w 445220"/>
              <a:gd name="connsiteY3" fmla="*/ 289145 h 305258"/>
              <a:gd name="connsiteX4" fmla="*/ 229977 w 445220"/>
              <a:gd name="connsiteY4" fmla="*/ 282001 h 305258"/>
              <a:gd name="connsiteX5" fmla="*/ 408571 w 445220"/>
              <a:gd name="connsiteY5" fmla="*/ 43876 h 305258"/>
              <a:gd name="connsiteX6" fmla="*/ 387139 w 445220"/>
              <a:gd name="connsiteY6" fmla="*/ 8158 h 305258"/>
              <a:gd name="connsiteX7" fmla="*/ 179971 w 445220"/>
              <a:gd name="connsiteY7" fmla="*/ 184370 h 305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5220" h="305258">
                <a:moveTo>
                  <a:pt x="179971" y="184370"/>
                </a:moveTo>
                <a:lnTo>
                  <a:pt x="84721" y="105789"/>
                </a:lnTo>
                <a:cubicBezTo>
                  <a:pt x="31540" y="79595"/>
                  <a:pt x="-24023" y="115314"/>
                  <a:pt x="10902" y="177226"/>
                </a:cubicBezTo>
                <a:lnTo>
                  <a:pt x="137108" y="289145"/>
                </a:lnTo>
                <a:cubicBezTo>
                  <a:pt x="170445" y="310576"/>
                  <a:pt x="199021" y="312957"/>
                  <a:pt x="229977" y="282001"/>
                </a:cubicBezTo>
                <a:cubicBezTo>
                  <a:pt x="277602" y="197863"/>
                  <a:pt x="322846" y="108963"/>
                  <a:pt x="408571" y="43876"/>
                </a:cubicBezTo>
                <a:cubicBezTo>
                  <a:pt x="453815" y="17683"/>
                  <a:pt x="468102" y="-15654"/>
                  <a:pt x="387139" y="8158"/>
                </a:cubicBezTo>
                <a:cubicBezTo>
                  <a:pt x="287127" y="35939"/>
                  <a:pt x="234739" y="125633"/>
                  <a:pt x="179971" y="184370"/>
                </a:cubicBezTo>
                <a:close/>
              </a:path>
            </a:pathLst>
          </a:custGeom>
          <a:solidFill>
            <a:srgbClr val="FF000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ontent Placeholder 2">
                <a:extLst>
                  <a:ext uri="{FF2B5EF4-FFF2-40B4-BE49-F238E27FC236}">
                    <a16:creationId xmlns:a16="http://schemas.microsoft.com/office/drawing/2014/main" xmlns="" id="{D626E017-6492-4C2A-9843-69D96D2B1B0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080973" y="2856865"/>
                <a:ext cx="7023936" cy="3819602"/>
              </a:xfrm>
              <a:prstGeom prst="rect">
                <a:avLst/>
              </a:prstGeom>
              <a:solidFill>
                <a:srgbClr val="CCFFFF"/>
              </a:solidFill>
              <a:ln>
                <a:solidFill>
                  <a:srgbClr val="0000CC"/>
                </a:solidFill>
                <a:prstDash val="sysDot"/>
              </a:ln>
            </p:spPr>
            <p:txBody>
              <a:bodyPr vert="horz" lIns="91440" tIns="45720" rIns="91440" bIns="45720" rtlCol="0">
                <a:normAutofit fontScale="92500"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>
                    <a:solidFill>
                      <a:srgbClr val="0000CC"/>
                    </a:solidFill>
                    <a:sym typeface="Wingdings 2" panose="05020102010507070707" pitchFamily="18" charset="2"/>
                  </a:rPr>
                  <a:t></a:t>
                </a:r>
                <a:r>
                  <a:rPr lang="en-US" b="1">
                    <a:solidFill>
                      <a:srgbClr val="0000CC"/>
                    </a:solidFill>
                  </a:rPr>
                  <a:t>Casio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fr-FR"/>
                  <a:t>Bước </a:t>
                </a:r>
                <a:r>
                  <a:rPr lang="fr-FR" dirty="0"/>
                  <a:t>1. </a:t>
                </a:r>
                <a:r>
                  <a:rPr lang="fr-FR" dirty="0" err="1"/>
                  <a:t>Nhập</a:t>
                </a:r>
                <a:r>
                  <a:rPr lang="fr-FR" dirty="0"/>
                  <a:t> </a:t>
                </a:r>
                <a:r>
                  <a:rPr lang="fr-FR" dirty="0" err="1"/>
                  <a:t>biểu</a:t>
                </a:r>
                <a:r>
                  <a:rPr lang="fr-FR" dirty="0"/>
                  <a:t> </a:t>
                </a:r>
                <a:r>
                  <a:rPr lang="fr-FR" dirty="0" err="1"/>
                  <a:t>thức</a:t>
                </a:r>
                <a:r>
                  <a:rPr lang="fr-FR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fr-FR" b="0" i="1">
                            <a:latin typeface="Cambria Math" panose="02040503050406030204" pitchFamily="18" charset="0"/>
                          </a:rPr>
                          <m:t>9</m:t>
                        </m:r>
                      </m:e>
                      <m:sup>
                        <m:r>
                          <a:rPr lang="fr-FR" b="0" i="1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 lang="fr-FR" b="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fr-FR" b="0" i="1">
                        <a:latin typeface="Cambria Math" panose="02040503050406030204" pitchFamily="18" charset="0"/>
                      </a:rPr>
                      <m:t>4</m:t>
                    </m:r>
                    <m:r>
                      <a:rPr lang="fr-FR" b="0" i="1">
                        <a:latin typeface="Cambria Math" panose="02040503050406030204" pitchFamily="18" charset="0"/>
                      </a:rPr>
                      <m:t>.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fr-FR" b="0" i="1"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a:rPr lang="fr-FR" b="0" i="1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 lang="fr-FR" b="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fr-FR" b="0" i="1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endParaRPr lang="en-US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fr-FR" dirty="0" err="1"/>
                  <a:t>Bước</a:t>
                </a:r>
                <a:r>
                  <a:rPr lang="fr-FR" dirty="0"/>
                  <a:t> 2. </a:t>
                </a:r>
                <a:r>
                  <a:rPr lang="fr-FR" dirty="0" err="1"/>
                  <a:t>Bấm</a:t>
                </a:r>
                <a:r>
                  <a:rPr lang="fr-FR" dirty="0"/>
                  <a:t> </a:t>
                </a:r>
                <a:r>
                  <a:rPr lang="fr-FR" dirty="0" err="1"/>
                  <a:t>calc</a:t>
                </a:r>
                <a:r>
                  <a:rPr lang="fr-FR" dirty="0"/>
                  <a:t> </a:t>
                </a:r>
                <a14:m>
                  <m:oMath xmlns:m="http://schemas.openxmlformats.org/officeDocument/2006/math">
                    <m:r>
                      <a:rPr lang="fr-FR" b="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fr-FR" b="0" i="1">
                        <a:latin typeface="Cambria Math" panose="02040503050406030204" pitchFamily="18" charset="0"/>
                      </a:rPr>
                      <m:t>=−</m:t>
                    </m:r>
                    <m:r>
                      <a:rPr lang="fr-FR" b="0" i="1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fr-FR" dirty="0"/>
                  <a:t> </a:t>
                </a:r>
                <a:r>
                  <a:rPr lang="fr-FR" dirty="0" err="1"/>
                  <a:t>không</a:t>
                </a:r>
                <a:r>
                  <a:rPr lang="fr-FR" dirty="0"/>
                  <a:t> </a:t>
                </a:r>
                <a:r>
                  <a:rPr lang="fr-FR" dirty="0" err="1"/>
                  <a:t>thỏa</a:t>
                </a:r>
                <a14:m>
                  <m:oMath xmlns:m="http://schemas.openxmlformats.org/officeDocument/2006/math">
                    <m:r>
                      <a:rPr lang="fr-FR" b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fr-FR" dirty="0"/>
                  <a:t> </a:t>
                </a:r>
                <a:r>
                  <a:rPr lang="fr-FR" dirty="0" err="1"/>
                  <a:t>loại</a:t>
                </a:r>
                <a:r>
                  <a:rPr lang="fr-FR" dirty="0"/>
                  <a:t> C. 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fr-FR" dirty="0"/>
                  <a:t>Bấm </a:t>
                </a:r>
                <a:r>
                  <a:rPr lang="fr-FR" dirty="0" err="1"/>
                  <a:t>calc</a:t>
                </a:r>
                <a:r>
                  <a:rPr lang="fr-FR" dirty="0"/>
                  <a:t> </a:t>
                </a:r>
                <a14:m>
                  <m:oMath xmlns:m="http://schemas.openxmlformats.org/officeDocument/2006/math">
                    <m:r>
                      <a:rPr lang="fr-FR" b="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fr-FR" b="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b="0" i="1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fr-FR" dirty="0"/>
                  <a:t> thỏa</a:t>
                </a:r>
                <a14:m>
                  <m:oMath xmlns:m="http://schemas.openxmlformats.org/officeDocument/2006/math">
                    <m:r>
                      <a:rPr lang="fr-FR" b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fr-FR" dirty="0"/>
                  <a:t> </a:t>
                </a:r>
                <a:r>
                  <a:rPr lang="fr-FR" dirty="0" err="1"/>
                  <a:t>loại</a:t>
                </a:r>
                <a:r>
                  <a:rPr lang="fr-FR" dirty="0"/>
                  <a:t> A.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fr-FR" dirty="0"/>
                  <a:t>Bấm </a:t>
                </a:r>
                <a:r>
                  <a:rPr lang="fr-FR" dirty="0" err="1"/>
                  <a:t>calc</a:t>
                </a:r>
                <a:r>
                  <a:rPr lang="fr-FR" dirty="0"/>
                  <a:t> </a:t>
                </a:r>
                <a14:m>
                  <m:oMath xmlns:m="http://schemas.openxmlformats.org/officeDocument/2006/math">
                    <m:r>
                      <a:rPr lang="fr-FR" b="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fr-FR" b="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b="0" i="1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fr-FR" dirty="0"/>
                  <a:t> </a:t>
                </a:r>
                <a:r>
                  <a:rPr lang="fr-FR" dirty="0" err="1"/>
                  <a:t>không</a:t>
                </a:r>
                <a:r>
                  <a:rPr lang="fr-FR" dirty="0"/>
                  <a:t> </a:t>
                </a:r>
                <a:r>
                  <a:rPr lang="fr-FR" dirty="0" err="1"/>
                  <a:t>thỏa</a:t>
                </a:r>
                <a14:m>
                  <m:oMath xmlns:m="http://schemas.openxmlformats.org/officeDocument/2006/math">
                    <m:r>
                      <a:rPr lang="fr-FR" b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fr-FR" dirty="0"/>
                  <a:t> </a:t>
                </a:r>
                <a:r>
                  <a:rPr lang="fr-FR" dirty="0" err="1"/>
                  <a:t>loại</a:t>
                </a:r>
                <a:r>
                  <a:rPr lang="fr-FR" dirty="0"/>
                  <a:t> B.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fr-FR" dirty="0" err="1"/>
                  <a:t>Chọn</a:t>
                </a:r>
                <a:r>
                  <a:rPr lang="fr-FR" dirty="0"/>
                  <a:t> D.</a:t>
                </a:r>
              </a:p>
              <a:p>
                <a:pPr>
                  <a:lnSpc>
                    <a:spcPct val="100000"/>
                  </a:lnSpc>
                </a:pPr>
                <a:endParaRPr lang="en-US" dirty="0">
                  <a:solidFill>
                    <a:srgbClr val="0000CC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4" name="Content Placeholder 2">
                <a:extLst>
                  <a:ext uri="{FF2B5EF4-FFF2-40B4-BE49-F238E27FC236}">
                    <a16:creationId xmlns:a16="http://schemas.microsoft.com/office/drawing/2014/main" id="{D626E017-6492-4C2A-9843-69D96D2B1B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0973" y="2856865"/>
                <a:ext cx="7023936" cy="3819602"/>
              </a:xfrm>
              <a:prstGeom prst="rect">
                <a:avLst/>
              </a:prstGeom>
              <a:blipFill>
                <a:blip r:embed="rId7"/>
                <a:stretch>
                  <a:fillRect l="-1905" t="-3025"/>
                </a:stretch>
              </a:blipFill>
              <a:ln>
                <a:solidFill>
                  <a:srgbClr val="0000CC"/>
                </a:solidFill>
                <a:prstDash val="sysDot"/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0005659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4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9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4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9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4" dur="5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" grpId="0" animBg="1"/>
      <p:bldP spid="14" grpId="0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CA91DD8-A731-469A-BB09-5E7BA9C6C8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1773" y="6745185"/>
            <a:ext cx="3903108" cy="7917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BECD3442-55B7-44D2-8B0C-A48AFFBF41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7574" y="6597297"/>
            <a:ext cx="2775439" cy="295777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8CCF46B5-7D20-415B-98D6-CFFB006B8506}"/>
              </a:ext>
            </a:extLst>
          </p:cNvPr>
          <p:cNvGrpSpPr/>
          <p:nvPr/>
        </p:nvGrpSpPr>
        <p:grpSpPr>
          <a:xfrm>
            <a:off x="3111340" y="75940"/>
            <a:ext cx="738457" cy="685800"/>
            <a:chOff x="1995645" y="1654893"/>
            <a:chExt cx="738457" cy="685800"/>
          </a:xfrm>
        </p:grpSpPr>
        <p:sp>
          <p:nvSpPr>
            <p:cNvPr id="16" name="AutoShape 43">
              <a:extLst>
                <a:ext uri="{FF2B5EF4-FFF2-40B4-BE49-F238E27FC236}">
                  <a16:creationId xmlns:a16="http://schemas.microsoft.com/office/drawing/2014/main" xmlns="" id="{EC2DAE92-0740-455C-998C-06ED1994E71D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995645" y="1654893"/>
              <a:ext cx="738457" cy="685800"/>
            </a:xfrm>
            <a:prstGeom prst="diamond">
              <a:avLst/>
            </a:prstGeom>
            <a:solidFill>
              <a:srgbClr val="FF0000"/>
            </a:solidFill>
            <a:ln w="25400" algn="ctr">
              <a:solidFill>
                <a:schemeClr val="bg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3200">
                <a:latin typeface="Chu Van An" panose="02020603050405020304" pitchFamily="18" charset="0"/>
                <a:cs typeface="Chu Van An" panose="02020603050405020304" pitchFamily="18" charset="0"/>
              </a:endParaRPr>
            </a:p>
          </p:txBody>
        </p:sp>
        <p:sp>
          <p:nvSpPr>
            <p:cNvPr id="17" name="Text Box 45">
              <a:extLst>
                <a:ext uri="{FF2B5EF4-FFF2-40B4-BE49-F238E27FC236}">
                  <a16:creationId xmlns:a16="http://schemas.microsoft.com/office/drawing/2014/main" xmlns="" id="{B73BB27B-82AA-46BA-B313-9BBC4936D223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2067356" y="1730836"/>
              <a:ext cx="595035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vi-VN" sz="3200" b="1">
                  <a:solidFill>
                    <a:srgbClr val="FFFF00"/>
                  </a:solidFill>
                  <a:latin typeface="Yu Gothic" panose="020B0400000000000000" pitchFamily="34" charset="-128"/>
                  <a:ea typeface="Yu Gothic" panose="020B0400000000000000" pitchFamily="34" charset="-128"/>
                  <a:cs typeface="Chu Van An" panose="02020603050405020304" pitchFamily="18" charset="0"/>
                </a:rPr>
                <a:t>⓷</a:t>
              </a:r>
              <a:endParaRPr lang="en-US" altLang="vi-VN" sz="3200" b="1">
                <a:solidFill>
                  <a:srgbClr val="FFFF00"/>
                </a:solidFill>
                <a:latin typeface="Chu Van An" panose="02020603050405020304" pitchFamily="18" charset="0"/>
                <a:cs typeface="Chu Van An" panose="02020603050405020304" pitchFamily="18" charset="0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0C4A8818-A8C6-40B2-93FC-502248369014}"/>
              </a:ext>
            </a:extLst>
          </p:cNvPr>
          <p:cNvGrpSpPr/>
          <p:nvPr/>
        </p:nvGrpSpPr>
        <p:grpSpPr>
          <a:xfrm>
            <a:off x="-1372803" y="2046835"/>
            <a:ext cx="9144003" cy="5329684"/>
            <a:chOff x="-1059316" y="1014150"/>
            <a:chExt cx="9144002" cy="5329684"/>
          </a:xfrm>
        </p:grpSpPr>
        <p:pic>
          <p:nvPicPr>
            <p:cNvPr id="20" name="Picture 345" descr="shadow_1_m">
              <a:extLst>
                <a:ext uri="{FF2B5EF4-FFF2-40B4-BE49-F238E27FC236}">
                  <a16:creationId xmlns:a16="http://schemas.microsoft.com/office/drawing/2014/main" xmlns="" id="{E4140265-4281-4518-8FC8-899425A5D0E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/>
            <a:srcRect r="61411"/>
            <a:stretch>
              <a:fillRect/>
            </a:stretch>
          </p:blipFill>
          <p:spPr bwMode="gray">
            <a:xfrm flipH="1">
              <a:off x="419251" y="1014150"/>
              <a:ext cx="67637" cy="53296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" name="Picture 345" descr="shadow_1_m">
              <a:extLst>
                <a:ext uri="{FF2B5EF4-FFF2-40B4-BE49-F238E27FC236}">
                  <a16:creationId xmlns:a16="http://schemas.microsoft.com/office/drawing/2014/main" xmlns="" id="{9DFFB59F-41F6-40E0-93B9-B0DF75A1541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/>
            <a:srcRect r="61411"/>
            <a:stretch>
              <a:fillRect/>
            </a:stretch>
          </p:blipFill>
          <p:spPr bwMode="gray">
            <a:xfrm rot="16200000" flipH="1">
              <a:off x="3489825" y="1078573"/>
              <a:ext cx="45719" cy="91440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4" name="Hexagon 26">
            <a:extLst>
              <a:ext uri="{FF2B5EF4-FFF2-40B4-BE49-F238E27FC236}">
                <a16:creationId xmlns:a16="http://schemas.microsoft.com/office/drawing/2014/main" xmlns="" id="{F8C658E0-2FBF-41D6-899E-A9FB2E7EC7FC}"/>
              </a:ext>
            </a:extLst>
          </p:cNvPr>
          <p:cNvSpPr/>
          <p:nvPr/>
        </p:nvSpPr>
        <p:spPr bwMode="auto">
          <a:xfrm>
            <a:off x="3921507" y="123655"/>
            <a:ext cx="5446567" cy="685800"/>
          </a:xfrm>
          <a:prstGeom prst="hexagon">
            <a:avLst>
              <a:gd name="adj" fmla="val 31838"/>
              <a:gd name="vf" fmla="val 115470"/>
            </a:avLst>
          </a:prstGeom>
          <a:solidFill>
            <a:srgbClr val="FFFF99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/>
          <a:lstStyle/>
          <a:p>
            <a:pPr algn="ctr"/>
            <a:r>
              <a:rPr lang="en-US" altLang="vi-VN" sz="3200" b="1">
                <a:solidFill>
                  <a:srgbClr val="0000CC"/>
                </a:solidFill>
                <a:latin typeface="Chu Van An" panose="02020603050405020304" pitchFamily="18" charset="0"/>
                <a:cs typeface="Chu Van An" panose="02020603050405020304" pitchFamily="18" charset="0"/>
              </a:rPr>
              <a:t>Bài tập minh họa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Content Placeholder 2">
                <a:extLst>
                  <a:ext uri="{FF2B5EF4-FFF2-40B4-BE49-F238E27FC236}">
                    <a16:creationId xmlns:a16="http://schemas.microsoft.com/office/drawing/2014/main" xmlns="" id="{1CB4C6FF-9D2A-4DB8-995D-95E7EA1CCA0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55624" y="785324"/>
                <a:ext cx="11912835" cy="2303807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rgbClr val="0000CC"/>
                </a:solidFill>
                <a:prstDash val="sysDash"/>
              </a:ln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vi-VN" b="1" u="sng">
                    <a:solidFill>
                      <a:srgbClr val="0000CC"/>
                    </a:solidFill>
                  </a:rPr>
                  <a:t>Câu </a:t>
                </a:r>
                <a:r>
                  <a:rPr lang="en-US" b="1" u="sng">
                    <a:solidFill>
                      <a:srgbClr val="0000CC"/>
                    </a:solidFill>
                  </a:rPr>
                  <a:t>2</a:t>
                </a:r>
                <a:r>
                  <a:rPr lang="vi-VN" b="1">
                    <a:solidFill>
                      <a:srgbClr val="0000CC"/>
                    </a:solidFill>
                  </a:rPr>
                  <a:t>:</a:t>
                </a:r>
                <a:r>
                  <a:rPr lang="en-US" b="1">
                    <a:solidFill>
                      <a:srgbClr val="0000CC"/>
                    </a:solidFill>
                  </a:rPr>
                  <a:t> </a:t>
                </a:r>
                <a:r>
                  <a:rPr lang="en-US" dirty="0"/>
                  <a:t>Giải </a:t>
                </a:r>
                <a:r>
                  <a:rPr lang="en-US" dirty="0" err="1"/>
                  <a:t>bất</a:t>
                </a:r>
                <a:r>
                  <a:rPr lang="en-US" dirty="0"/>
                  <a:t> </a:t>
                </a:r>
                <a:r>
                  <a:rPr lang="en-US" dirty="0" err="1"/>
                  <a:t>phương</a:t>
                </a:r>
                <a:r>
                  <a:rPr lang="en-US" dirty="0"/>
                  <a:t> </a:t>
                </a:r>
                <a:r>
                  <a:rPr lang="en-US" dirty="0" err="1"/>
                  <a:t>trình</a:t>
                </a:r>
                <a:r>
                  <a:rPr lang="en-US" dirty="0"/>
                  <a:t> 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log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5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log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>
                        <a:latin typeface="Cambria Math" panose="02040503050406030204" pitchFamily="18" charset="0"/>
                      </a:rPr>
                      <m:t>≥</m:t>
                    </m:r>
                  </m:oMath>
                </a14:m>
                <a:r>
                  <a:rPr lang="en-US" dirty="0"/>
                  <a:t>0.</a:t>
                </a:r>
              </a:p>
              <a:p>
                <a:r>
                  <a:rPr lang="en-US" b="1" dirty="0"/>
                  <a:t>	</a:t>
                </a:r>
                <a:r>
                  <a:rPr lang="fr-FR" b="1">
                    <a:solidFill>
                      <a:srgbClr val="0000CC"/>
                    </a:solidFill>
                    <a:ea typeface="Yu Gothic" panose="020B0400000000000000" pitchFamily="34" charset="-128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fr-FR" b="1">
                        <a:solidFill>
                          <a:srgbClr val="0000CC"/>
                        </a:solidFill>
                        <a:latin typeface="Yu Gothic" panose="020B0400000000000000" pitchFamily="34" charset="-128"/>
                        <a:ea typeface="Yu Gothic" panose="020B0400000000000000" pitchFamily="34" charset="-128"/>
                      </a:rPr>
                      <m:t>Ⓐ</m:t>
                    </m:r>
                  </m:oMath>
                </a14:m>
                <a:r>
                  <a:rPr lang="en-US" b="1" dirty="0"/>
                  <a:t>.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𝑺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endChr m:val="]"/>
                        <m:ctrlPr>
                          <a:rPr lang="en-US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1">
                            <a:latin typeface="Cambria Math" panose="02040503050406030204" pitchFamily="18" charset="0"/>
                          </a:rPr>
                          <m:t>∞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d>
                    <m:r>
                      <a:rPr lang="en-US" b="1">
                        <a:latin typeface="Cambria Math" panose="02040503050406030204" pitchFamily="18" charset="0"/>
                      </a:rPr>
                      <m:t>∪</m:t>
                    </m:r>
                    <m:d>
                      <m:dPr>
                        <m:begChr m:val="["/>
                        <m:ctrlPr>
                          <a:rPr lang="en-US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𝟏𝟔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;+</m:t>
                        </m:r>
                        <m:r>
                          <a:rPr lang="en-US" b="1">
                            <a:latin typeface="Cambria Math" panose="02040503050406030204" pitchFamily="18" charset="0"/>
                          </a:rPr>
                          <m:t>∞</m:t>
                        </m:r>
                      </m:e>
                    </m:d>
                  </m:oMath>
                </a14:m>
                <a:r>
                  <a:rPr lang="en-US" dirty="0"/>
                  <a:t>.</a:t>
                </a:r>
                <a:r>
                  <a:rPr lang="en-US"/>
                  <a:t>	 </a:t>
                </a:r>
                <a:r>
                  <a:rPr lang="fr-FR" b="1">
                    <a:solidFill>
                      <a:srgbClr val="0000CC"/>
                    </a:solidFill>
                    <a:latin typeface="Yu Gothic" panose="020B0400000000000000" pitchFamily="34" charset="-128"/>
                    <a:ea typeface="Yu Gothic" panose="020B0400000000000000" pitchFamily="34" charset="-128"/>
                  </a:rPr>
                  <a:t>Ⓑ</a:t>
                </a:r>
                <a:r>
                  <a:rPr lang="en-US" b="1"/>
                  <a:t>.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𝑺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b="1" i="1">
                            <a:latin typeface="Cambria Math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b="1"/>
                          <m:t> 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𝟏𝟔</m:t>
                        </m:r>
                      </m:e>
                    </m:d>
                    <m:r>
                      <a:rPr lang="en-US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  <a:p>
                <a:r>
                  <a:rPr lang="en-US" dirty="0"/>
                  <a:t>     	</a:t>
                </a:r>
                <a:r>
                  <a:rPr lang="fr-FR" b="1">
                    <a:solidFill>
                      <a:srgbClr val="0000CC"/>
                    </a:solidFill>
                    <a:ea typeface="Yu Gothic" panose="020B0400000000000000" pitchFamily="34" charset="-128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fr-FR" b="1">
                        <a:solidFill>
                          <a:srgbClr val="0000CC"/>
                        </a:solidFill>
                        <a:latin typeface="Yu Gothic" panose="020B0400000000000000" pitchFamily="34" charset="-128"/>
                        <a:ea typeface="Yu Gothic" panose="020B0400000000000000" pitchFamily="34" charset="-128"/>
                      </a:rPr>
                      <m:t>Ⓒ</m:t>
                    </m:r>
                  </m:oMath>
                </a14:m>
                <a:r>
                  <a:rPr lang="en-US" b="1" dirty="0"/>
                  <a:t>.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𝑺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endChr m:val="]"/>
                        <m:ctrlPr>
                          <a:rPr lang="en-US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d>
                    <m:r>
                      <a:rPr lang="en-US" b="1">
                        <a:latin typeface="Cambria Math" panose="02040503050406030204" pitchFamily="18" charset="0"/>
                      </a:rPr>
                      <m:t>∪</m:t>
                    </m:r>
                    <m:d>
                      <m:dPr>
                        <m:begChr m:val="["/>
                        <m:ctrlPr>
                          <a:rPr lang="en-US" b="1" i="1">
                            <a:latin typeface="Cambria Math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b="1"/>
                          <m:t> 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𝟏𝟔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;+</m:t>
                        </m:r>
                        <m:r>
                          <a:rPr lang="en-US" b="1">
                            <a:latin typeface="Cambria Math" panose="02040503050406030204" pitchFamily="18" charset="0"/>
                          </a:rPr>
                          <m:t>∞</m:t>
                        </m:r>
                      </m:e>
                    </m:d>
                  </m:oMath>
                </a14:m>
                <a:r>
                  <a:rPr lang="en-US" dirty="0"/>
                  <a:t>.</a:t>
                </a:r>
                <a:r>
                  <a:rPr lang="en-US"/>
                  <a:t>	</a:t>
                </a:r>
                <a:r>
                  <a:rPr lang="fr-FR" b="1">
                    <a:solidFill>
                      <a:srgbClr val="0000CC"/>
                    </a:solidFill>
                    <a:latin typeface="Yu Gothic" panose="020B0400000000000000" pitchFamily="34" charset="-128"/>
                    <a:ea typeface="Yu Gothic" panose="020B0400000000000000" pitchFamily="34" charset="-128"/>
                  </a:rPr>
                  <a:t>Ⓓ</a:t>
                </a:r>
                <a:r>
                  <a:rPr lang="en-US" b="1"/>
                  <a:t>.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𝑺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endChr m:val="]"/>
                        <m:ctrlPr>
                          <a:rPr lang="en-US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1">
                            <a:latin typeface="Cambria Math" panose="02040503050406030204" pitchFamily="18" charset="0"/>
                          </a:rPr>
                          <m:t>∞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  <m:r>
                      <a:rPr lang="en-US" b="1">
                        <a:latin typeface="Cambria Math" panose="02040503050406030204" pitchFamily="18" charset="0"/>
                      </a:rPr>
                      <m:t>∪</m:t>
                    </m:r>
                    <m:d>
                      <m:dPr>
                        <m:begChr m:val="["/>
                        <m:ctrlPr>
                          <a:rPr lang="en-US" b="1" i="1">
                            <a:latin typeface="Cambria Math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b="1"/>
                          <m:t> 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𝟒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;+</m:t>
                        </m:r>
                        <m:r>
                          <a:rPr lang="en-US" b="1">
                            <a:latin typeface="Cambria Math" panose="02040503050406030204" pitchFamily="18" charset="0"/>
                          </a:rPr>
                          <m:t>∞</m:t>
                        </m:r>
                      </m:e>
                    </m:d>
                  </m:oMath>
                </a14:m>
                <a:endParaRPr lang="en-US" dirty="0"/>
              </a:p>
              <a:p>
                <a:r>
                  <a:rPr lang="nl-NL" b="1"/>
                  <a:t>	</a:t>
                </a:r>
                <a:endParaRPr lang="en-US" dirty="0">
                  <a:solidFill>
                    <a:srgbClr val="0000CC"/>
                  </a:solidFill>
                  <a:latin typeface="Chu Van An" panose="02020603050405020304"/>
                </a:endParaRPr>
              </a:p>
            </p:txBody>
          </p:sp>
        </mc:Choice>
        <mc:Fallback xmlns="">
          <p:sp>
            <p:nvSpPr>
              <p:cNvPr id="25" name="Content Placeholder 2">
                <a:extLst>
                  <a:ext uri="{FF2B5EF4-FFF2-40B4-BE49-F238E27FC236}">
                    <a16:creationId xmlns:a16="http://schemas.microsoft.com/office/drawing/2014/main" id="{1CB4C6FF-9D2A-4DB8-995D-95E7EA1CCA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624" y="785324"/>
                <a:ext cx="11912835" cy="2303807"/>
              </a:xfrm>
              <a:prstGeom prst="rect">
                <a:avLst/>
              </a:prstGeom>
              <a:blipFill>
                <a:blip r:embed="rId5"/>
                <a:stretch>
                  <a:fillRect l="-1278" t="-5000"/>
                </a:stretch>
              </a:blipFill>
              <a:ln>
                <a:solidFill>
                  <a:srgbClr val="0000CC"/>
                </a:solidFill>
                <a:prstDash val="sysDash"/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Content Placeholder 2">
                <a:extLst>
                  <a:ext uri="{FF2B5EF4-FFF2-40B4-BE49-F238E27FC236}">
                    <a16:creationId xmlns:a16="http://schemas.microsoft.com/office/drawing/2014/main" xmlns="" id="{BFC44F5D-5A03-429E-A3E3-CCED1EEF7D3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53890" y="3158567"/>
                <a:ext cx="5675291" cy="3623494"/>
              </a:xfrm>
              <a:prstGeom prst="rect">
                <a:avLst/>
              </a:prstGeom>
              <a:solidFill>
                <a:srgbClr val="CCFFFF"/>
              </a:solidFill>
              <a:ln>
                <a:solidFill>
                  <a:srgbClr val="0000CC"/>
                </a:solidFill>
                <a:prstDash val="sysDot"/>
              </a:ln>
            </p:spPr>
            <p:txBody>
              <a:bodyPr vert="horz" lIns="91440" tIns="45720" rIns="91440" bIns="45720" rtlCol="0">
                <a:normAutofit fontScale="85000" lnSpcReduction="10000"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b="1">
                    <a:solidFill>
                      <a:srgbClr val="0000CC"/>
                    </a:solidFill>
                    <a:sym typeface="Wingdings 2" panose="05020102010507070707" pitchFamily="18" charset="2"/>
                  </a:rPr>
                  <a:t></a:t>
                </a:r>
                <a:r>
                  <a:rPr lang="en-US" b="1">
                    <a:solidFill>
                      <a:srgbClr val="0000CC"/>
                    </a:solidFill>
                  </a:rPr>
                  <a:t>Lời giải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b="1"/>
                  <a:t>Điều </a:t>
                </a:r>
                <a:r>
                  <a:rPr lang="en-US" b="1" dirty="0" err="1"/>
                  <a:t>kiện</a:t>
                </a:r>
                <a:r>
                  <a:rPr lang="en-US" b="1" dirty="0"/>
                  <a:t>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fr-FR" b="1" dirty="0">
                    <a:solidFill>
                      <a:srgbClr val="002060"/>
                    </a:solidFill>
                  </a:rPr>
                  <a:t>Đặt t =</a:t>
                </a:r>
                <a:r>
                  <a:rPr lang="en-US" dirty="0">
                    <a:solidFill>
                      <a:srgbClr val="00206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</m:e>
                      <m:sub>
                        <m:r>
                          <a:rPr lang="en-US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fr-FR" b="1" dirty="0">
                    <a:solidFill>
                      <a:srgbClr val="002060"/>
                    </a:solidFill>
                  </a:rPr>
                  <a:t>, ta </a:t>
                </a:r>
                <a:r>
                  <a:rPr lang="fr-FR" b="1" dirty="0" err="1">
                    <a:solidFill>
                      <a:srgbClr val="002060"/>
                    </a:solidFill>
                  </a:rPr>
                  <a:t>có</a:t>
                </a:r>
                <a:r>
                  <a:rPr lang="fr-FR" b="1" dirty="0">
                    <a:solidFill>
                      <a:srgbClr val="002060"/>
                    </a:solidFill>
                  </a:rPr>
                  <a:t> </a:t>
                </a:r>
                <a:r>
                  <a:rPr lang="fr-FR" b="1" dirty="0" err="1">
                    <a:solidFill>
                      <a:srgbClr val="002060"/>
                    </a:solidFill>
                  </a:rPr>
                  <a:t>bpt</a:t>
                </a:r>
                <a:r>
                  <a:rPr lang="fr-FR" b="1" dirty="0">
                    <a:solidFill>
                      <a:srgbClr val="002060"/>
                    </a:solidFill>
                  </a:rPr>
                  <a:t>: </a:t>
                </a:r>
                <a:endParaRPr lang="en-US" i="1" dirty="0">
                  <a:solidFill>
                    <a:srgbClr val="002060"/>
                  </a:solidFill>
                </a:endParaRP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US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⇔</m:t>
                    </m:r>
                    <m:d>
                      <m:dPr>
                        <m:begChr m:val="["/>
                        <m:endChr m:val=""/>
                        <m:ctrlPr>
                          <a:rPr lang="en-US" i="1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</m:ctrlPr>
                          </m:eqArrPr>
                          <m:e>
                            <m:r>
                              <a:rPr lang="en-US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≤</m:t>
                            </m:r>
                            <m:r>
                              <a:rPr lang="en-US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e>
                            <m:r>
                              <a:rPr lang="en-US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≥</m:t>
                            </m:r>
                            <m:r>
                              <a:rPr lang="en-US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e>
                        </m:eqArr>
                      </m:e>
                    </m:d>
                  </m:oMath>
                </a14:m>
                <a:endParaRPr lang="fr-FR" b="1" dirty="0">
                  <a:solidFill>
                    <a:srgbClr val="002060"/>
                  </a:solidFill>
                </a:endParaRP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dirty="0" err="1">
                    <a:solidFill>
                      <a:srgbClr val="002060"/>
                    </a:solidFill>
                  </a:rPr>
                  <a:t>Suy</a:t>
                </a:r>
                <a:r>
                  <a:rPr lang="en-US" dirty="0">
                    <a:solidFill>
                      <a:srgbClr val="002060"/>
                    </a:solidFill>
                  </a:rPr>
                  <a:t> ra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"/>
                        <m:ctrlPr>
                          <a:rPr lang="en-US" i="1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</m:ctrlPr>
                          </m:eqArrPr>
                          <m:e>
                            <m:sSub>
                              <m:sSubPr>
                                <m:ctrlPr>
                                  <a:rPr lang="en-US" i="1">
                                    <a:solidFill>
                                      <a:srgbClr val="002060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≤</m:t>
                            </m:r>
                            <m:r>
                              <a:rPr lang="en-US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e>
                            <m:sSub>
                              <m:sSubPr>
                                <m:ctrlPr>
                                  <a:rPr lang="en-US" i="1">
                                    <a:solidFill>
                                      <a:srgbClr val="002060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≥</m:t>
                            </m:r>
                            <m:r>
                              <a:rPr lang="en-US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dirty="0">
                    <a:solidFill>
                      <a:srgbClr val="00206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⇔</m:t>
                    </m:r>
                  </m:oMath>
                </a14:m>
                <a:r>
                  <a:rPr lang="en-US" dirty="0">
                    <a:solidFill>
                      <a:srgbClr val="002060"/>
                    </a:solidFill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"/>
                        <m:ctrlPr>
                          <a:rPr lang="en-US" i="1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</m:ctrlPr>
                          </m:eqArrPr>
                          <m:e>
                            <m:r>
                              <a:rPr lang="en-US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&lt;</m:t>
                            </m:r>
                            <m:r>
                              <a:rPr lang="en-US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≤</m:t>
                            </m:r>
                            <m:r>
                              <a:rPr lang="en-US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e>
                            <m:r>
                              <a:rPr lang="en-US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≥</m:t>
                            </m:r>
                            <m:r>
                              <a:rPr lang="en-US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16</m:t>
                            </m:r>
                          </m:e>
                        </m:eqArr>
                      </m:e>
                    </m:d>
                  </m:oMath>
                </a14:m>
                <a:endParaRPr lang="fr-FR" b="1" dirty="0">
                  <a:solidFill>
                    <a:srgbClr val="002060"/>
                  </a:solidFill>
                </a:endParaRP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fr-FR" b="1" dirty="0" err="1">
                    <a:solidFill>
                      <a:srgbClr val="002060"/>
                    </a:solidFill>
                  </a:rPr>
                  <a:t>Chọn</a:t>
                </a:r>
                <a:r>
                  <a:rPr lang="fr-FR" b="1" dirty="0">
                    <a:solidFill>
                      <a:srgbClr val="002060"/>
                    </a:solidFill>
                  </a:rPr>
                  <a:t> C.</a:t>
                </a:r>
              </a:p>
              <a:p>
                <a:endParaRPr lang="en-US" b="1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26" name="Content Placeholder 2">
                <a:extLst>
                  <a:ext uri="{FF2B5EF4-FFF2-40B4-BE49-F238E27FC236}">
                    <a16:creationId xmlns:a16="http://schemas.microsoft.com/office/drawing/2014/main" id="{BFC44F5D-5A03-429E-A3E3-CCED1EEF7D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890" y="3158567"/>
                <a:ext cx="5675291" cy="3623494"/>
              </a:xfrm>
              <a:prstGeom prst="rect">
                <a:avLst/>
              </a:prstGeom>
              <a:blipFill>
                <a:blip r:embed="rId6"/>
                <a:stretch>
                  <a:fillRect l="-1929" t="-3685" b="-1005"/>
                </a:stretch>
              </a:blipFill>
              <a:ln>
                <a:solidFill>
                  <a:srgbClr val="0000CC"/>
                </a:solidFill>
                <a:prstDash val="sysDot"/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Freeform 47">
            <a:extLst>
              <a:ext uri="{FF2B5EF4-FFF2-40B4-BE49-F238E27FC236}">
                <a16:creationId xmlns:a16="http://schemas.microsoft.com/office/drawing/2014/main" xmlns="" id="{6ACB5B1B-48B8-40C6-8225-17431559E32B}"/>
              </a:ext>
            </a:extLst>
          </p:cNvPr>
          <p:cNvSpPr/>
          <p:nvPr/>
        </p:nvSpPr>
        <p:spPr>
          <a:xfrm>
            <a:off x="1295993" y="1886352"/>
            <a:ext cx="451560" cy="635263"/>
          </a:xfrm>
          <a:custGeom>
            <a:avLst/>
            <a:gdLst>
              <a:gd name="connsiteX0" fmla="*/ 169069 w 397669"/>
              <a:gd name="connsiteY0" fmla="*/ 176212 h 280987"/>
              <a:gd name="connsiteX1" fmla="*/ 73819 w 397669"/>
              <a:gd name="connsiteY1" fmla="*/ 97631 h 280987"/>
              <a:gd name="connsiteX2" fmla="*/ 0 w 397669"/>
              <a:gd name="connsiteY2" fmla="*/ 169068 h 280987"/>
              <a:gd name="connsiteX3" fmla="*/ 126206 w 397669"/>
              <a:gd name="connsiteY3" fmla="*/ 280987 h 280987"/>
              <a:gd name="connsiteX4" fmla="*/ 219075 w 397669"/>
              <a:gd name="connsiteY4" fmla="*/ 273843 h 280987"/>
              <a:gd name="connsiteX5" fmla="*/ 397669 w 397669"/>
              <a:gd name="connsiteY5" fmla="*/ 35718 h 280987"/>
              <a:gd name="connsiteX6" fmla="*/ 376237 w 397669"/>
              <a:gd name="connsiteY6" fmla="*/ 0 h 280987"/>
              <a:gd name="connsiteX7" fmla="*/ 169069 w 397669"/>
              <a:gd name="connsiteY7" fmla="*/ 176212 h 280987"/>
              <a:gd name="connsiteX0" fmla="*/ 169069 w 397669"/>
              <a:gd name="connsiteY0" fmla="*/ 176212 h 289079"/>
              <a:gd name="connsiteX1" fmla="*/ 73819 w 397669"/>
              <a:gd name="connsiteY1" fmla="*/ 97631 h 289079"/>
              <a:gd name="connsiteX2" fmla="*/ 0 w 397669"/>
              <a:gd name="connsiteY2" fmla="*/ 169068 h 289079"/>
              <a:gd name="connsiteX3" fmla="*/ 126206 w 397669"/>
              <a:gd name="connsiteY3" fmla="*/ 280987 h 289079"/>
              <a:gd name="connsiteX4" fmla="*/ 219075 w 397669"/>
              <a:gd name="connsiteY4" fmla="*/ 273843 h 289079"/>
              <a:gd name="connsiteX5" fmla="*/ 397669 w 397669"/>
              <a:gd name="connsiteY5" fmla="*/ 35718 h 289079"/>
              <a:gd name="connsiteX6" fmla="*/ 376237 w 397669"/>
              <a:gd name="connsiteY6" fmla="*/ 0 h 289079"/>
              <a:gd name="connsiteX7" fmla="*/ 169069 w 397669"/>
              <a:gd name="connsiteY7" fmla="*/ 176212 h 289079"/>
              <a:gd name="connsiteX0" fmla="*/ 169069 w 397669"/>
              <a:gd name="connsiteY0" fmla="*/ 176212 h 297100"/>
              <a:gd name="connsiteX1" fmla="*/ 73819 w 397669"/>
              <a:gd name="connsiteY1" fmla="*/ 97631 h 297100"/>
              <a:gd name="connsiteX2" fmla="*/ 0 w 397669"/>
              <a:gd name="connsiteY2" fmla="*/ 169068 h 297100"/>
              <a:gd name="connsiteX3" fmla="*/ 126206 w 397669"/>
              <a:gd name="connsiteY3" fmla="*/ 280987 h 297100"/>
              <a:gd name="connsiteX4" fmla="*/ 219075 w 397669"/>
              <a:gd name="connsiteY4" fmla="*/ 273843 h 297100"/>
              <a:gd name="connsiteX5" fmla="*/ 397669 w 397669"/>
              <a:gd name="connsiteY5" fmla="*/ 35718 h 297100"/>
              <a:gd name="connsiteX6" fmla="*/ 376237 w 397669"/>
              <a:gd name="connsiteY6" fmla="*/ 0 h 297100"/>
              <a:gd name="connsiteX7" fmla="*/ 169069 w 397669"/>
              <a:gd name="connsiteY7" fmla="*/ 176212 h 297100"/>
              <a:gd name="connsiteX0" fmla="*/ 177436 w 406036"/>
              <a:gd name="connsiteY0" fmla="*/ 176212 h 297100"/>
              <a:gd name="connsiteX1" fmla="*/ 82186 w 406036"/>
              <a:gd name="connsiteY1" fmla="*/ 97631 h 297100"/>
              <a:gd name="connsiteX2" fmla="*/ 8367 w 406036"/>
              <a:gd name="connsiteY2" fmla="*/ 169068 h 297100"/>
              <a:gd name="connsiteX3" fmla="*/ 134573 w 406036"/>
              <a:gd name="connsiteY3" fmla="*/ 280987 h 297100"/>
              <a:gd name="connsiteX4" fmla="*/ 227442 w 406036"/>
              <a:gd name="connsiteY4" fmla="*/ 273843 h 297100"/>
              <a:gd name="connsiteX5" fmla="*/ 406036 w 406036"/>
              <a:gd name="connsiteY5" fmla="*/ 35718 h 297100"/>
              <a:gd name="connsiteX6" fmla="*/ 384604 w 406036"/>
              <a:gd name="connsiteY6" fmla="*/ 0 h 297100"/>
              <a:gd name="connsiteX7" fmla="*/ 177436 w 406036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25397"/>
              <a:gd name="connsiteY0" fmla="*/ 176212 h 297100"/>
              <a:gd name="connsiteX1" fmla="*/ 84721 w 425397"/>
              <a:gd name="connsiteY1" fmla="*/ 97631 h 297100"/>
              <a:gd name="connsiteX2" fmla="*/ 10902 w 425397"/>
              <a:gd name="connsiteY2" fmla="*/ 169068 h 297100"/>
              <a:gd name="connsiteX3" fmla="*/ 137108 w 425397"/>
              <a:gd name="connsiteY3" fmla="*/ 280987 h 297100"/>
              <a:gd name="connsiteX4" fmla="*/ 229977 w 425397"/>
              <a:gd name="connsiteY4" fmla="*/ 273843 h 297100"/>
              <a:gd name="connsiteX5" fmla="*/ 408571 w 425397"/>
              <a:gd name="connsiteY5" fmla="*/ 35718 h 297100"/>
              <a:gd name="connsiteX6" fmla="*/ 387139 w 425397"/>
              <a:gd name="connsiteY6" fmla="*/ 0 h 297100"/>
              <a:gd name="connsiteX7" fmla="*/ 179971 w 425397"/>
              <a:gd name="connsiteY7" fmla="*/ 176212 h 297100"/>
              <a:gd name="connsiteX0" fmla="*/ 179971 w 445220"/>
              <a:gd name="connsiteY0" fmla="*/ 184370 h 305258"/>
              <a:gd name="connsiteX1" fmla="*/ 84721 w 445220"/>
              <a:gd name="connsiteY1" fmla="*/ 105789 h 305258"/>
              <a:gd name="connsiteX2" fmla="*/ 10902 w 445220"/>
              <a:gd name="connsiteY2" fmla="*/ 177226 h 305258"/>
              <a:gd name="connsiteX3" fmla="*/ 137108 w 445220"/>
              <a:gd name="connsiteY3" fmla="*/ 289145 h 305258"/>
              <a:gd name="connsiteX4" fmla="*/ 229977 w 445220"/>
              <a:gd name="connsiteY4" fmla="*/ 282001 h 305258"/>
              <a:gd name="connsiteX5" fmla="*/ 408571 w 445220"/>
              <a:gd name="connsiteY5" fmla="*/ 43876 h 305258"/>
              <a:gd name="connsiteX6" fmla="*/ 387139 w 445220"/>
              <a:gd name="connsiteY6" fmla="*/ 8158 h 305258"/>
              <a:gd name="connsiteX7" fmla="*/ 179971 w 445220"/>
              <a:gd name="connsiteY7" fmla="*/ 184370 h 305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5220" h="305258">
                <a:moveTo>
                  <a:pt x="179971" y="184370"/>
                </a:moveTo>
                <a:lnTo>
                  <a:pt x="84721" y="105789"/>
                </a:lnTo>
                <a:cubicBezTo>
                  <a:pt x="31540" y="79595"/>
                  <a:pt x="-24023" y="115314"/>
                  <a:pt x="10902" y="177226"/>
                </a:cubicBezTo>
                <a:lnTo>
                  <a:pt x="137108" y="289145"/>
                </a:lnTo>
                <a:cubicBezTo>
                  <a:pt x="170445" y="310576"/>
                  <a:pt x="199021" y="312957"/>
                  <a:pt x="229977" y="282001"/>
                </a:cubicBezTo>
                <a:cubicBezTo>
                  <a:pt x="277602" y="197863"/>
                  <a:pt x="322846" y="108963"/>
                  <a:pt x="408571" y="43876"/>
                </a:cubicBezTo>
                <a:cubicBezTo>
                  <a:pt x="453815" y="17683"/>
                  <a:pt x="468102" y="-15654"/>
                  <a:pt x="387139" y="8158"/>
                </a:cubicBezTo>
                <a:cubicBezTo>
                  <a:pt x="287127" y="35939"/>
                  <a:pt x="234739" y="125633"/>
                  <a:pt x="179971" y="184370"/>
                </a:cubicBezTo>
                <a:close/>
              </a:path>
            </a:pathLst>
          </a:custGeom>
          <a:solidFill>
            <a:srgbClr val="FF000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ontent Placeholder 2">
                <a:extLst>
                  <a:ext uri="{FF2B5EF4-FFF2-40B4-BE49-F238E27FC236}">
                    <a16:creationId xmlns:a16="http://schemas.microsoft.com/office/drawing/2014/main" xmlns="" id="{D626E017-6492-4C2A-9843-69D96D2B1B0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877307" y="3158565"/>
                <a:ext cx="6160803" cy="3665791"/>
              </a:xfrm>
              <a:prstGeom prst="rect">
                <a:avLst/>
              </a:prstGeom>
              <a:solidFill>
                <a:srgbClr val="CCFFFF"/>
              </a:solidFill>
              <a:ln>
                <a:solidFill>
                  <a:srgbClr val="0000CC"/>
                </a:solidFill>
                <a:prstDash val="sysDot"/>
              </a:ln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800" b="1">
                    <a:solidFill>
                      <a:srgbClr val="0000CC"/>
                    </a:solidFill>
                    <a:sym typeface="Wingdings 2" panose="05020102010507070707" pitchFamily="18" charset="2"/>
                  </a:rPr>
                  <a:t></a:t>
                </a:r>
                <a:r>
                  <a:rPr lang="en-US" sz="2800" b="1">
                    <a:solidFill>
                      <a:srgbClr val="0000CC"/>
                    </a:solidFill>
                  </a:rPr>
                  <a:t>Casio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fr-FR" sz="2800" b="1"/>
                  <a:t>Bước </a:t>
                </a:r>
                <a:r>
                  <a:rPr lang="fr-FR" sz="2800" b="1" dirty="0"/>
                  <a:t>1. </a:t>
                </a:r>
                <a:r>
                  <a:rPr lang="fr-FR" sz="2800" dirty="0" err="1"/>
                  <a:t>Nhập</a:t>
                </a:r>
                <a:r>
                  <a:rPr lang="fr-FR" sz="2800" dirty="0"/>
                  <a:t> </a:t>
                </a:r>
                <a:r>
                  <a:rPr lang="fr-FR" sz="2800" dirty="0" err="1"/>
                  <a:t>biểu</a:t>
                </a:r>
                <a:r>
                  <a:rPr lang="fr-FR" sz="2800" dirty="0"/>
                  <a:t> </a:t>
                </a:r>
                <a:r>
                  <a:rPr lang="fr-FR" sz="2800" dirty="0" err="1"/>
                  <a:t>thức</a:t>
                </a:r>
                <a:endParaRPr lang="en-US" sz="2800" i="1" dirty="0">
                  <a:latin typeface="Cambria Math" panose="02040503050406030204" pitchFamily="18" charset="0"/>
                </a:endParaRP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sz="2800" i="1">
                            <a:latin typeface="Cambria Math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 panose="02040503050406030204" pitchFamily="18" charset="0"/>
                          </a:rPr>
                          <m:t>log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5</m:t>
                    </m:r>
                    <m:sSub>
                      <m:sSubPr>
                        <m:ctrlPr>
                          <a:rPr lang="en-US" sz="2800" i="1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 panose="02040503050406030204" pitchFamily="18" charset="0"/>
                          </a:rPr>
                          <m:t>log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4</m:t>
                    </m:r>
                    <m:r>
                      <m:rPr>
                        <m:nor/>
                      </m:rPr>
                      <a:rPr lang="en-US" sz="2800" dirty="0"/>
                      <m:t>.</m:t>
                    </m:r>
                  </m:oMath>
                </a14:m>
                <a:endParaRPr lang="fr-FR" sz="2800" b="1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fr-FR" sz="2800" b="1" dirty="0" err="1"/>
                  <a:t>Bước</a:t>
                </a:r>
                <a:r>
                  <a:rPr lang="fr-FR" sz="2800" b="1" dirty="0"/>
                  <a:t> 2. </a:t>
                </a:r>
                <a:r>
                  <a:rPr lang="fr-FR" sz="2800" dirty="0" err="1"/>
                  <a:t>Bấm</a:t>
                </a:r>
                <a:r>
                  <a:rPr lang="fr-FR" sz="2800" dirty="0"/>
                  <a:t> </a:t>
                </a:r>
                <a:r>
                  <a:rPr lang="fr-FR" sz="2800" dirty="0" err="1"/>
                  <a:t>calc</a:t>
                </a:r>
                <a:r>
                  <a:rPr lang="fr-FR" sz="2800" dirty="0"/>
                  <a:t> </a:t>
                </a:r>
                <a14:m>
                  <m:oMath xmlns:m="http://schemas.openxmlformats.org/officeDocument/2006/math">
                    <m:r>
                      <a:rPr lang="fr-FR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fr-FR" sz="2800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fr-FR" sz="2800" dirty="0"/>
                  <a:t>-1 không thỏa</a:t>
                </a:r>
                <a14:m>
                  <m:oMath xmlns:m="http://schemas.openxmlformats.org/officeDocument/2006/math">
                    <m:r>
                      <a:rPr lang="fr-FR" sz="280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fr-FR" sz="2800" dirty="0"/>
                  <a:t> </a:t>
                </a:r>
                <a:r>
                  <a:rPr lang="fr-FR" sz="2800" dirty="0" err="1"/>
                  <a:t>loại</a:t>
                </a:r>
                <a:r>
                  <a:rPr lang="fr-FR" sz="2800" dirty="0"/>
                  <a:t> A, D. 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fr-FR" sz="2800" dirty="0"/>
                  <a:t>Bấm </a:t>
                </a:r>
                <a:r>
                  <a:rPr lang="fr-FR" sz="2800" dirty="0" err="1"/>
                  <a:t>calc</a:t>
                </a:r>
                <a:r>
                  <a:rPr lang="fr-FR" sz="2800" dirty="0"/>
                  <a:t> </a:t>
                </a:r>
                <a14:m>
                  <m:oMath xmlns:m="http://schemas.openxmlformats.org/officeDocument/2006/math">
                    <m:r>
                      <a:rPr lang="fr-FR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fr-FR" sz="2800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fr-FR" sz="2800" dirty="0"/>
                  <a:t>1 không thỏa</a:t>
                </a:r>
                <a14:m>
                  <m:oMath xmlns:m="http://schemas.openxmlformats.org/officeDocument/2006/math">
                    <m:r>
                      <a:rPr lang="fr-FR" sz="280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fr-FR" sz="2800" dirty="0"/>
                  <a:t> </a:t>
                </a:r>
                <a:r>
                  <a:rPr lang="fr-FR" sz="2800" dirty="0" err="1"/>
                  <a:t>loại</a:t>
                </a:r>
                <a:r>
                  <a:rPr lang="fr-FR" sz="2800" dirty="0"/>
                  <a:t> B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fr-FR" sz="2800" b="1" dirty="0" err="1"/>
                  <a:t>Chọn</a:t>
                </a:r>
                <a:r>
                  <a:rPr lang="fr-FR" sz="2800" b="1" dirty="0"/>
                  <a:t> C.</a:t>
                </a:r>
              </a:p>
              <a:p>
                <a:pPr>
                  <a:lnSpc>
                    <a:spcPct val="100000"/>
                  </a:lnSpc>
                </a:pPr>
                <a:endParaRPr lang="en-US" sz="2800" b="1" dirty="0">
                  <a:solidFill>
                    <a:srgbClr val="0000CC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4" name="Content Placeholder 2">
                <a:extLst>
                  <a:ext uri="{FF2B5EF4-FFF2-40B4-BE49-F238E27FC236}">
                    <a16:creationId xmlns:a16="http://schemas.microsoft.com/office/drawing/2014/main" id="{D626E017-6492-4C2A-9843-69D96D2B1B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7307" y="3158565"/>
                <a:ext cx="6160803" cy="3665791"/>
              </a:xfrm>
              <a:prstGeom prst="rect">
                <a:avLst/>
              </a:prstGeom>
              <a:blipFill>
                <a:blip r:embed="rId7"/>
                <a:stretch>
                  <a:fillRect l="-1876" t="-2653"/>
                </a:stretch>
              </a:blipFill>
              <a:ln>
                <a:solidFill>
                  <a:srgbClr val="0000CC"/>
                </a:solidFill>
                <a:prstDash val="sysDot"/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4311924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4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9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4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9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4" dur="5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" grpId="0" animBg="1"/>
      <p:bldP spid="14" grpId="0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CA91DD8-A731-469A-BB09-5E7BA9C6C8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1773" y="6745185"/>
            <a:ext cx="3903108" cy="7917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BECD3442-55B7-44D2-8B0C-A48AFFBF41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7574" y="6597297"/>
            <a:ext cx="2775439" cy="295777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8CCF46B5-7D20-415B-98D6-CFFB006B8506}"/>
              </a:ext>
            </a:extLst>
          </p:cNvPr>
          <p:cNvGrpSpPr/>
          <p:nvPr/>
        </p:nvGrpSpPr>
        <p:grpSpPr>
          <a:xfrm>
            <a:off x="3111340" y="75940"/>
            <a:ext cx="738457" cy="685800"/>
            <a:chOff x="1995645" y="1654893"/>
            <a:chExt cx="738457" cy="685800"/>
          </a:xfrm>
        </p:grpSpPr>
        <p:sp>
          <p:nvSpPr>
            <p:cNvPr id="16" name="AutoShape 43">
              <a:extLst>
                <a:ext uri="{FF2B5EF4-FFF2-40B4-BE49-F238E27FC236}">
                  <a16:creationId xmlns:a16="http://schemas.microsoft.com/office/drawing/2014/main" xmlns="" id="{EC2DAE92-0740-455C-998C-06ED1994E71D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995645" y="1654893"/>
              <a:ext cx="738457" cy="685800"/>
            </a:xfrm>
            <a:prstGeom prst="diamond">
              <a:avLst/>
            </a:prstGeom>
            <a:solidFill>
              <a:srgbClr val="FF0000"/>
            </a:solidFill>
            <a:ln w="25400" algn="ctr">
              <a:solidFill>
                <a:schemeClr val="bg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3200">
                <a:latin typeface="Chu Van An" panose="02020603050405020304" pitchFamily="18" charset="0"/>
                <a:cs typeface="Chu Van An" panose="02020603050405020304" pitchFamily="18" charset="0"/>
              </a:endParaRPr>
            </a:p>
          </p:txBody>
        </p:sp>
        <p:sp>
          <p:nvSpPr>
            <p:cNvPr id="17" name="Text Box 45">
              <a:extLst>
                <a:ext uri="{FF2B5EF4-FFF2-40B4-BE49-F238E27FC236}">
                  <a16:creationId xmlns:a16="http://schemas.microsoft.com/office/drawing/2014/main" xmlns="" id="{B73BB27B-82AA-46BA-B313-9BBC4936D223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2067356" y="1730836"/>
              <a:ext cx="595035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vi-VN" sz="3200" b="1">
                  <a:solidFill>
                    <a:srgbClr val="FFFF00"/>
                  </a:solidFill>
                  <a:latin typeface="Yu Gothic" panose="020B0400000000000000" pitchFamily="34" charset="-128"/>
                  <a:ea typeface="Yu Gothic" panose="020B0400000000000000" pitchFamily="34" charset="-128"/>
                  <a:cs typeface="Chu Van An" panose="02020603050405020304" pitchFamily="18" charset="0"/>
                </a:rPr>
                <a:t>⓷</a:t>
              </a:r>
              <a:endParaRPr lang="en-US" altLang="vi-VN" sz="3200" b="1">
                <a:solidFill>
                  <a:srgbClr val="FFFF00"/>
                </a:solidFill>
                <a:latin typeface="Chu Van An" panose="02020603050405020304" pitchFamily="18" charset="0"/>
                <a:cs typeface="Chu Van An" panose="02020603050405020304" pitchFamily="18" charset="0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0C4A8818-A8C6-40B2-93FC-502248369014}"/>
              </a:ext>
            </a:extLst>
          </p:cNvPr>
          <p:cNvGrpSpPr/>
          <p:nvPr/>
        </p:nvGrpSpPr>
        <p:grpSpPr>
          <a:xfrm>
            <a:off x="-1372803" y="2046835"/>
            <a:ext cx="9144003" cy="5329684"/>
            <a:chOff x="-1059316" y="1014150"/>
            <a:chExt cx="9144002" cy="5329684"/>
          </a:xfrm>
        </p:grpSpPr>
        <p:pic>
          <p:nvPicPr>
            <p:cNvPr id="20" name="Picture 345" descr="shadow_1_m">
              <a:extLst>
                <a:ext uri="{FF2B5EF4-FFF2-40B4-BE49-F238E27FC236}">
                  <a16:creationId xmlns:a16="http://schemas.microsoft.com/office/drawing/2014/main" xmlns="" id="{E4140265-4281-4518-8FC8-899425A5D0E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/>
            <a:srcRect r="61411"/>
            <a:stretch>
              <a:fillRect/>
            </a:stretch>
          </p:blipFill>
          <p:spPr bwMode="gray">
            <a:xfrm flipH="1">
              <a:off x="419251" y="1014150"/>
              <a:ext cx="67637" cy="53296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" name="Picture 345" descr="shadow_1_m">
              <a:extLst>
                <a:ext uri="{FF2B5EF4-FFF2-40B4-BE49-F238E27FC236}">
                  <a16:creationId xmlns:a16="http://schemas.microsoft.com/office/drawing/2014/main" xmlns="" id="{9DFFB59F-41F6-40E0-93B9-B0DF75A1541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/>
            <a:srcRect r="61411"/>
            <a:stretch>
              <a:fillRect/>
            </a:stretch>
          </p:blipFill>
          <p:spPr bwMode="gray">
            <a:xfrm rot="16200000" flipH="1">
              <a:off x="3489825" y="1078573"/>
              <a:ext cx="45719" cy="91440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4" name="Hexagon 26">
            <a:extLst>
              <a:ext uri="{FF2B5EF4-FFF2-40B4-BE49-F238E27FC236}">
                <a16:creationId xmlns:a16="http://schemas.microsoft.com/office/drawing/2014/main" xmlns="" id="{F8C658E0-2FBF-41D6-899E-A9FB2E7EC7FC}"/>
              </a:ext>
            </a:extLst>
          </p:cNvPr>
          <p:cNvSpPr/>
          <p:nvPr/>
        </p:nvSpPr>
        <p:spPr bwMode="auto">
          <a:xfrm>
            <a:off x="3921507" y="123655"/>
            <a:ext cx="5446567" cy="685800"/>
          </a:xfrm>
          <a:prstGeom prst="hexagon">
            <a:avLst>
              <a:gd name="adj" fmla="val 31838"/>
              <a:gd name="vf" fmla="val 115470"/>
            </a:avLst>
          </a:prstGeom>
          <a:solidFill>
            <a:srgbClr val="FFFF99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/>
          <a:lstStyle/>
          <a:p>
            <a:pPr algn="ctr"/>
            <a:r>
              <a:rPr lang="en-US" altLang="vi-VN" sz="3200" b="1">
                <a:solidFill>
                  <a:srgbClr val="0000CC"/>
                </a:solidFill>
                <a:latin typeface="Chu Van An" panose="02020603050405020304" pitchFamily="18" charset="0"/>
                <a:cs typeface="Chu Van An" panose="02020603050405020304" pitchFamily="18" charset="0"/>
              </a:rPr>
              <a:t>Bài tập minh họa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Content Placeholder 2">
                <a:extLst>
                  <a:ext uri="{FF2B5EF4-FFF2-40B4-BE49-F238E27FC236}">
                    <a16:creationId xmlns:a16="http://schemas.microsoft.com/office/drawing/2014/main" xmlns="" id="{1CB4C6FF-9D2A-4DB8-995D-95E7EA1CCA0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55624" y="785324"/>
                <a:ext cx="11912835" cy="2397420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rgbClr val="0000CC"/>
                </a:solidFill>
                <a:prstDash val="sysDash"/>
              </a:ln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vi-VN" b="1" u="sng">
                    <a:solidFill>
                      <a:srgbClr val="0000CC"/>
                    </a:solidFill>
                  </a:rPr>
                  <a:t>Câu </a:t>
                </a:r>
                <a:r>
                  <a:rPr lang="en-US" b="1" u="sng">
                    <a:solidFill>
                      <a:srgbClr val="0000CC"/>
                    </a:solidFill>
                  </a:rPr>
                  <a:t>3</a:t>
                </a:r>
                <a:r>
                  <a:rPr lang="vi-VN" b="1">
                    <a:solidFill>
                      <a:srgbClr val="0000CC"/>
                    </a:solidFill>
                  </a:rPr>
                  <a:t>:</a:t>
                </a:r>
                <a:r>
                  <a:rPr lang="en-US" b="1">
                    <a:solidFill>
                      <a:srgbClr val="0000CC"/>
                    </a:solidFill>
                  </a:rPr>
                  <a:t> </a:t>
                </a:r>
                <a:r>
                  <a:rPr lang="nl-NL" dirty="0"/>
                  <a:t>Tìm tập nghiệm </a:t>
                </a:r>
                <a14:m>
                  <m:oMath xmlns:m="http://schemas.openxmlformats.org/officeDocument/2006/math">
                    <m:r>
                      <a:rPr lang="nl-NL" i="1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nl-NL" dirty="0"/>
                  <a:t> của bất phương trình:</a:t>
                </a:r>
              </a:p>
              <a:p>
                <a:r>
                  <a:rPr lang="nl-NL" dirty="0"/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/>
                          </a:rPr>
                        </m:ctrlPr>
                      </m:funcPr>
                      <m:fName>
                        <m:sSubSup>
                          <m:sSub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m:rPr>
                                <m:sty m:val="p"/>
                              </m:rPr>
                              <a:rPr lang="nl-NL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nl-NL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nl-NL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fName>
                      <m:e>
                        <m:d>
                          <m:dPr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nl-NL" i="1">
                                <a:latin typeface="Cambria Math" panose="02040503050406030204" pitchFamily="18" charset="0"/>
                              </a:rPr>
                              <m:t>2−</m:t>
                            </m:r>
                            <m:r>
                              <a:rPr lang="nl-NL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 lang="nl-NL" i="1">
                        <a:latin typeface="Cambria Math" panose="02040503050406030204" pitchFamily="18" charset="0"/>
                      </a:rPr>
                      <m:t>+4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nl-NL">
                            <a:latin typeface="Cambria Math" panose="02040503050406030204" pitchFamily="18" charset="0"/>
                          </a:rPr>
                          <m:t>log</m:t>
                        </m:r>
                      </m:e>
                      <m:sub>
                        <m:r>
                          <a:rPr lang="nl-NL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nl-NL" i="1">
                            <a:latin typeface="Cambria Math" panose="02040503050406030204" pitchFamily="18" charset="0"/>
                          </a:rPr>
                          <m:t>2−</m:t>
                        </m:r>
                        <m:r>
                          <a:rPr lang="nl-NL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nl-NL">
                        <a:latin typeface="Cambria Math" panose="02040503050406030204" pitchFamily="18" charset="0"/>
                      </a:rPr>
                      <m:t>≥</m:t>
                    </m:r>
                    <m:r>
                      <a:rPr lang="nl-NL" i="1"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r>
                  <a:rPr lang="nl-NL" dirty="0"/>
                  <a:t>.</a:t>
                </a:r>
                <a:endParaRPr lang="en-US" dirty="0"/>
              </a:p>
              <a:p>
                <a:r>
                  <a:rPr lang="nl-NL" b="1" dirty="0"/>
                  <a:t>	</a:t>
                </a:r>
                <a:r>
                  <a:rPr lang="fr-FR" b="1">
                    <a:solidFill>
                      <a:srgbClr val="0000CC"/>
                    </a:solidFill>
                    <a:ea typeface="Yu Gothic" panose="020B0400000000000000" pitchFamily="34" charset="-128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fr-FR" b="1">
                        <a:solidFill>
                          <a:srgbClr val="0000CC"/>
                        </a:solidFill>
                        <a:latin typeface="Yu Gothic" panose="020B0400000000000000" pitchFamily="34" charset="-128"/>
                        <a:ea typeface="Yu Gothic" panose="020B0400000000000000" pitchFamily="34" charset="-128"/>
                      </a:rPr>
                      <m:t>Ⓐ</m:t>
                    </m:r>
                  </m:oMath>
                </a14:m>
                <a:r>
                  <a:rPr lang="nl-NL" b="1" dirty="0"/>
                  <a:t>. </a:t>
                </a:r>
                <a14:m>
                  <m:oMath xmlns:m="http://schemas.openxmlformats.org/officeDocument/2006/math">
                    <m:r>
                      <a:rPr lang="nl-NL" b="1" i="1">
                        <a:latin typeface="Cambria Math" panose="02040503050406030204" pitchFamily="18" charset="0"/>
                      </a:rPr>
                      <m:t>𝑺</m:t>
                    </m:r>
                    <m:r>
                      <a:rPr lang="nl-NL" b="1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endChr m:val="]"/>
                        <m:ctrlPr>
                          <a:rPr lang="en-US" b="1" i="1">
                            <a:latin typeface="Cambria Math"/>
                          </a:rPr>
                        </m:ctrlPr>
                      </m:dPr>
                      <m:e>
                        <m:r>
                          <a:rPr lang="nl-NL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nl-NL" b="1">
                            <a:latin typeface="Cambria Math" panose="02040503050406030204" pitchFamily="18" charset="0"/>
                          </a:rPr>
                          <m:t>∞</m:t>
                        </m:r>
                        <m:r>
                          <a:rPr lang="nl-NL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nl-NL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d>
                    <m:r>
                      <a:rPr lang="nl-NL" b="1">
                        <a:latin typeface="Cambria Math" panose="02040503050406030204" pitchFamily="18" charset="0"/>
                      </a:rPr>
                      <m:t>∪</m:t>
                    </m:r>
                    <m:d>
                      <m:dPr>
                        <m:begChr m:val="["/>
                        <m:ctrlPr>
                          <a:rPr lang="en-US" b="1" i="1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1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nl-NL" b="1" i="1">
                                <a:latin typeface="Cambria Math" panose="02040503050406030204" pitchFamily="18" charset="0"/>
                              </a:rPr>
                              <m:t>𝟔𝟑</m:t>
                            </m:r>
                          </m:num>
                          <m:den>
                            <m:r>
                              <a:rPr lang="nl-NL" b="1" i="1">
                                <a:latin typeface="Cambria Math" panose="02040503050406030204" pitchFamily="18" charset="0"/>
                              </a:rPr>
                              <m:t>𝟑𝟐</m:t>
                            </m:r>
                          </m:den>
                        </m:f>
                        <m:r>
                          <a:rPr lang="nl-NL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nl-NL" b="1" i="1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d>
                  </m:oMath>
                </a14:m>
                <a:r>
                  <a:rPr lang="nl-NL" dirty="0"/>
                  <a:t>.</a:t>
                </a:r>
                <a:r>
                  <a:rPr lang="nl-NL"/>
                  <a:t>	</a:t>
                </a:r>
                <a:r>
                  <a:rPr lang="fr-FR" b="1">
                    <a:solidFill>
                      <a:srgbClr val="0000CC"/>
                    </a:solidFill>
                    <a:latin typeface="Yu Gothic" panose="020B0400000000000000" pitchFamily="34" charset="-128"/>
                    <a:ea typeface="Yu Gothic" panose="020B0400000000000000" pitchFamily="34" charset="-128"/>
                  </a:rPr>
                  <a:t> Ⓑ</a:t>
                </a:r>
                <a:r>
                  <a:rPr lang="nl-NL" b="1"/>
                  <a:t>. </a:t>
                </a:r>
                <a14:m>
                  <m:oMath xmlns:m="http://schemas.openxmlformats.org/officeDocument/2006/math">
                    <m:r>
                      <a:rPr lang="nl-NL" b="1" i="1">
                        <a:latin typeface="Cambria Math" panose="02040503050406030204" pitchFamily="18" charset="0"/>
                      </a:rPr>
                      <m:t>𝑺</m:t>
                    </m:r>
                    <m:r>
                      <a:rPr lang="nl-NL" b="1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endChr m:val="]"/>
                        <m:ctrlPr>
                          <a:rPr lang="en-US" b="1" i="1">
                            <a:latin typeface="Cambria Math"/>
                          </a:rPr>
                        </m:ctrlPr>
                      </m:dPr>
                      <m:e>
                        <m:r>
                          <a:rPr lang="nl-NL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nl-NL" b="1">
                            <a:latin typeface="Cambria Math" panose="02040503050406030204" pitchFamily="18" charset="0"/>
                          </a:rPr>
                          <m:t>∞</m:t>
                        </m:r>
                        <m:r>
                          <a:rPr lang="nl-NL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nl-NL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d>
                    <m:r>
                      <a:rPr lang="nl-NL" b="1">
                        <a:latin typeface="Cambria Math" panose="02040503050406030204" pitchFamily="18" charset="0"/>
                      </a:rPr>
                      <m:t>∪</m:t>
                    </m:r>
                    <m:d>
                      <m:dPr>
                        <m:begChr m:val="["/>
                        <m:ctrlPr>
                          <a:rPr lang="en-US" b="1" i="1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1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nl-NL" b="1" i="1">
                                <a:latin typeface="Cambria Math" panose="02040503050406030204" pitchFamily="18" charset="0"/>
                              </a:rPr>
                              <m:t>𝟔𝟑</m:t>
                            </m:r>
                          </m:num>
                          <m:den>
                            <m:r>
                              <a:rPr lang="nl-NL" b="1" i="1">
                                <a:latin typeface="Cambria Math" panose="02040503050406030204" pitchFamily="18" charset="0"/>
                              </a:rPr>
                              <m:t>𝟑𝟐</m:t>
                            </m:r>
                          </m:den>
                        </m:f>
                        <m:r>
                          <a:rPr lang="nl-NL" b="1" i="1">
                            <a:latin typeface="Cambria Math" panose="02040503050406030204" pitchFamily="18" charset="0"/>
                          </a:rPr>
                          <m:t>;+</m:t>
                        </m:r>
                        <m:r>
                          <a:rPr lang="nl-NL" b="1">
                            <a:latin typeface="Cambria Math" panose="02040503050406030204" pitchFamily="18" charset="0"/>
                          </a:rPr>
                          <m:t>∞</m:t>
                        </m:r>
                      </m:e>
                    </m:d>
                  </m:oMath>
                </a14:m>
                <a:r>
                  <a:rPr lang="nl-NL" dirty="0"/>
                  <a:t>.</a:t>
                </a:r>
                <a:endParaRPr lang="en-US" dirty="0"/>
              </a:p>
              <a:p>
                <a:r>
                  <a:rPr lang="nl-NL" b="1" dirty="0"/>
                  <a:t>	</a:t>
                </a:r>
                <a:r>
                  <a:rPr lang="fr-FR" b="1">
                    <a:solidFill>
                      <a:srgbClr val="0000CC"/>
                    </a:solidFill>
                    <a:ea typeface="Yu Gothic" panose="020B0400000000000000" pitchFamily="34" charset="-128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fr-FR" b="1">
                        <a:solidFill>
                          <a:srgbClr val="0000CC"/>
                        </a:solidFill>
                        <a:latin typeface="Yu Gothic" panose="020B0400000000000000" pitchFamily="34" charset="-128"/>
                        <a:ea typeface="Yu Gothic" panose="020B0400000000000000" pitchFamily="34" charset="-128"/>
                      </a:rPr>
                      <m:t>Ⓒ</m:t>
                    </m:r>
                  </m:oMath>
                </a14:m>
                <a:r>
                  <a:rPr lang="nl-NL" b="1" dirty="0"/>
                  <a:t>.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ctrlPr>
                          <a:rPr lang="en-US" b="1" i="1">
                            <a:latin typeface="Cambria Math"/>
                          </a:rPr>
                        </m:ctrlPr>
                      </m:dPr>
                      <m:e>
                        <m:r>
                          <a:rPr lang="nl-NL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nl-NL" b="1" i="1">
                            <a:latin typeface="Cambria Math" panose="02040503050406030204" pitchFamily="18" charset="0"/>
                          </a:rPr>
                          <m:t>;+</m:t>
                        </m:r>
                        <m:r>
                          <a:rPr lang="nl-NL" b="1">
                            <a:latin typeface="Cambria Math" panose="02040503050406030204" pitchFamily="18" charset="0"/>
                          </a:rPr>
                          <m:t>∞</m:t>
                        </m:r>
                      </m:e>
                    </m:d>
                  </m:oMath>
                </a14:m>
                <a:r>
                  <a:rPr lang="nl-NL" dirty="0"/>
                  <a:t>.			</a:t>
                </a:r>
                <a:r>
                  <a:rPr lang="nl-NL"/>
                  <a:t>	</a:t>
                </a:r>
                <a:r>
                  <a:rPr lang="fr-FR" b="1">
                    <a:solidFill>
                      <a:srgbClr val="0000CC"/>
                    </a:solidFill>
                    <a:latin typeface="Yu Gothic" panose="020B0400000000000000" pitchFamily="34" charset="-128"/>
                    <a:ea typeface="Yu Gothic" panose="020B0400000000000000" pitchFamily="34" charset="-128"/>
                  </a:rPr>
                  <a:t> Ⓓ</a:t>
                </a:r>
                <a:r>
                  <a:rPr lang="nl-NL" b="1"/>
                  <a:t>. </a:t>
                </a:r>
                <a14:m>
                  <m:oMath xmlns:m="http://schemas.openxmlformats.org/officeDocument/2006/math">
                    <m:r>
                      <a:rPr lang="nl-NL" b="1" i="1">
                        <a:latin typeface="Cambria Math" panose="02040503050406030204" pitchFamily="18" charset="0"/>
                      </a:rPr>
                      <m:t>𝑺</m:t>
                    </m:r>
                    <m:r>
                      <a:rPr lang="nl-NL" b="1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endChr m:val="]"/>
                        <m:ctrlPr>
                          <a:rPr lang="en-US" b="1" i="1">
                            <a:latin typeface="Cambria Math"/>
                          </a:rPr>
                        </m:ctrlPr>
                      </m:dPr>
                      <m:e>
                        <m:r>
                          <a:rPr lang="nl-NL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nl-NL" b="1">
                            <a:latin typeface="Cambria Math" panose="02040503050406030204" pitchFamily="18" charset="0"/>
                          </a:rPr>
                          <m:t>∞</m:t>
                        </m:r>
                        <m:r>
                          <a:rPr lang="nl-NL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nl-NL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d>
                  </m:oMath>
                </a14:m>
                <a:r>
                  <a:rPr lang="nl-NL" dirty="0"/>
                  <a:t>.</a:t>
                </a:r>
                <a:endParaRPr lang="en-US" dirty="0"/>
              </a:p>
              <a:p>
                <a:r>
                  <a:rPr lang="nl-NL" b="1"/>
                  <a:t>	</a:t>
                </a:r>
                <a:r>
                  <a:rPr lang="en-US" b="1"/>
                  <a:t> </a:t>
                </a:r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ea typeface="Yu Gothic" panose="020B0400000000000000" pitchFamily="34" charset="-128"/>
                        </a:rPr>
                        <m:t> </m:t>
                      </m:r>
                    </m:oMath>
                  </m:oMathPara>
                </a14:m>
                <a:endParaRPr lang="en-US" dirty="0"/>
              </a:p>
              <a:p>
                <a:pPr marL="629920" indent="-629920" algn="just">
                  <a:lnSpc>
                    <a:spcPct val="115000"/>
                  </a:lnSpc>
                  <a:spcBef>
                    <a:spcPts val="600"/>
                  </a:spcBef>
                  <a:spcAft>
                    <a:spcPts val="0"/>
                  </a:spcAft>
                  <a:tabLst>
                    <a:tab pos="629920" algn="l"/>
                  </a:tabLst>
                </a:pPr>
                <a:r>
                  <a:rPr lang="en-US" b="1">
                    <a:solidFill>
                      <a:srgbClr val="0000CC"/>
                    </a:solidFill>
                    <a:latin typeface="Chu Van An" panose="02020603050405020304"/>
                    <a:ea typeface="Times New Roman" panose="02020603050405020304" pitchFamily="18" charset="0"/>
                  </a:rPr>
                  <a:t> </a:t>
                </a:r>
                <a:endParaRPr lang="en-US" dirty="0">
                  <a:solidFill>
                    <a:srgbClr val="0000CC"/>
                  </a:solidFill>
                  <a:latin typeface="Chu Van An" panose="02020603050405020304"/>
                </a:endParaRPr>
              </a:p>
            </p:txBody>
          </p:sp>
        </mc:Choice>
        <mc:Fallback xmlns="">
          <p:sp>
            <p:nvSpPr>
              <p:cNvPr id="25" name="Content Placeholder 2">
                <a:extLst>
                  <a:ext uri="{FF2B5EF4-FFF2-40B4-BE49-F238E27FC236}">
                    <a16:creationId xmlns:a16="http://schemas.microsoft.com/office/drawing/2014/main" id="{1CB4C6FF-9D2A-4DB8-995D-95E7EA1CCA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624" y="785324"/>
                <a:ext cx="11912835" cy="2397420"/>
              </a:xfrm>
              <a:prstGeom prst="rect">
                <a:avLst/>
              </a:prstGeom>
              <a:blipFill>
                <a:blip r:embed="rId5"/>
                <a:stretch>
                  <a:fillRect l="-1278" t="-5316" b="-76962"/>
                </a:stretch>
              </a:blipFill>
              <a:ln>
                <a:solidFill>
                  <a:srgbClr val="0000CC"/>
                </a:solidFill>
                <a:prstDash val="sysDash"/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Content Placeholder 2">
                <a:extLst>
                  <a:ext uri="{FF2B5EF4-FFF2-40B4-BE49-F238E27FC236}">
                    <a16:creationId xmlns:a16="http://schemas.microsoft.com/office/drawing/2014/main" xmlns="" id="{BFC44F5D-5A03-429E-A3E3-CCED1EEF7D3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54804" y="3221809"/>
                <a:ext cx="6132681" cy="3581050"/>
              </a:xfrm>
              <a:prstGeom prst="rect">
                <a:avLst/>
              </a:prstGeom>
              <a:solidFill>
                <a:srgbClr val="CCFFFF"/>
              </a:solidFill>
              <a:ln>
                <a:solidFill>
                  <a:srgbClr val="0000CC"/>
                </a:solidFill>
                <a:prstDash val="sysDot"/>
              </a:ln>
            </p:spPr>
            <p:txBody>
              <a:bodyPr vert="horz" lIns="91440" tIns="45720" rIns="91440" bIns="45720" rtlCol="0">
                <a:normAutofit fontScale="85000" lnSpcReduction="10000"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b="1">
                    <a:solidFill>
                      <a:srgbClr val="0000CC"/>
                    </a:solidFill>
                    <a:sym typeface="Wingdings 2" panose="05020102010507070707" pitchFamily="18" charset="2"/>
                  </a:rPr>
                  <a:t></a:t>
                </a:r>
                <a:r>
                  <a:rPr lang="en-US" b="1">
                    <a:solidFill>
                      <a:srgbClr val="0000CC"/>
                    </a:solidFill>
                  </a:rPr>
                  <a:t>Lời giải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b="1"/>
                  <a:t>Điều </a:t>
                </a:r>
                <a:r>
                  <a:rPr lang="en-US" b="1" dirty="0" err="1"/>
                  <a:t>kiện</a:t>
                </a:r>
                <a:r>
                  <a:rPr lang="en-US" b="1" dirty="0"/>
                  <a:t>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&lt;2</m:t>
                    </m:r>
                  </m:oMath>
                </a14:m>
                <a:endParaRPr lang="en-US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fr-FR" b="1" dirty="0">
                    <a:solidFill>
                      <a:schemeClr val="tx1"/>
                    </a:solidFill>
                  </a:rPr>
                  <a:t>Đặt t =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nl-NL">
                            <a:latin typeface="Cambria Math" panose="02040503050406030204" pitchFamily="18" charset="0"/>
                          </a:rPr>
                          <m:t>log</m:t>
                        </m:r>
                      </m:e>
                      <m:sub>
                        <m:r>
                          <a:rPr lang="nl-NL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nl-NL" i="1">
                            <a:latin typeface="Cambria Math" panose="02040503050406030204" pitchFamily="18" charset="0"/>
                          </a:rPr>
                          <m:t>2−</m:t>
                        </m:r>
                        <m:r>
                          <a:rPr lang="nl-NL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fr-FR" b="1" dirty="0">
                    <a:solidFill>
                      <a:schemeClr val="tx1"/>
                    </a:solidFill>
                  </a:rPr>
                  <a:t>, ta </a:t>
                </a:r>
                <a:r>
                  <a:rPr lang="fr-FR" b="1" dirty="0" err="1">
                    <a:solidFill>
                      <a:schemeClr val="tx1"/>
                    </a:solidFill>
                  </a:rPr>
                  <a:t>có</a:t>
                </a:r>
                <a:r>
                  <a:rPr lang="fr-FR" b="1" dirty="0">
                    <a:solidFill>
                      <a:schemeClr val="tx1"/>
                    </a:solidFill>
                  </a:rPr>
                  <a:t> </a:t>
                </a:r>
                <a:r>
                  <a:rPr lang="fr-FR" b="1" dirty="0" err="1">
                    <a:solidFill>
                      <a:schemeClr val="tx1"/>
                    </a:solidFill>
                  </a:rPr>
                  <a:t>bpt</a:t>
                </a:r>
                <a:r>
                  <a:rPr lang="fr-FR" b="1" dirty="0">
                    <a:solidFill>
                      <a:schemeClr val="tx1"/>
                    </a:solidFill>
                  </a:rPr>
                  <a:t>: 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+4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>
                        <a:latin typeface="Cambria Math" panose="02040503050406030204" pitchFamily="18" charset="0"/>
                      </a:rPr>
                      <m:t>−5</m:t>
                    </m:r>
                    <m:r>
                      <a:rPr lang="nl-NL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>
                        <a:latin typeface="Cambria Math" panose="02040503050406030204" pitchFamily="18" charset="0"/>
                      </a:rPr>
                      <m:t>⇔</m:t>
                    </m:r>
                    <m:d>
                      <m:dPr>
                        <m:begChr m:val="["/>
                        <m:endChr m:val=""/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i="1">
                                <a:latin typeface="Cambria Math"/>
                              </a:rPr>
                            </m:ctrlPr>
                          </m:eqArr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≤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≥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e>
                        </m:eqArr>
                      </m:e>
                    </m:d>
                  </m:oMath>
                </a14:m>
                <a:endParaRPr lang="fr-FR" b="1" dirty="0">
                  <a:solidFill>
                    <a:schemeClr val="tx1"/>
                  </a:solidFill>
                </a:endParaRP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dirty="0" err="1"/>
                      <m:t>Suy</m:t>
                    </m:r>
                    <m:r>
                      <m:rPr>
                        <m:nor/>
                      </m:rPr>
                      <a:rPr lang="en-US" dirty="0"/>
                      <m:t> </m:t>
                    </m:r>
                    <m:r>
                      <m:rPr>
                        <m:nor/>
                      </m:rPr>
                      <a:rPr lang="en-US" dirty="0"/>
                      <m:t>ra</m:t>
                    </m:r>
                    <m:d>
                      <m:dPr>
                        <m:begChr m:val="["/>
                        <m:endChr m:val=""/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i="1">
                                <a:latin typeface="Cambria Math"/>
                              </a:rPr>
                            </m:ctrlPr>
                          </m:eqArrPr>
                          <m:e>
                            <m:sSub>
                              <m:sSubPr>
                                <m:ctrlPr>
                                  <a:rPr lang="en-US" sz="28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nl-NL" sz="280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nl-NL" sz="28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sz="2800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nl-NL" sz="2800" i="1">
                                    <a:latin typeface="Cambria Math" panose="02040503050406030204" pitchFamily="18" charset="0"/>
                                  </a:rPr>
                                  <m:t>2−</m:t>
                                </m:r>
                                <m:r>
                                  <a:rPr lang="nl-NL" sz="28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≤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−5</m:t>
                            </m:r>
                          </m:e>
                          <m:e>
                            <m:sSub>
                              <m:sSubPr>
                                <m:ctrlPr>
                                  <a:rPr lang="en-US" sz="28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nl-NL" sz="280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nl-NL" sz="28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sz="2800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nl-NL" sz="2800" i="1">
                                    <a:latin typeface="Cambria Math" panose="02040503050406030204" pitchFamily="18" charset="0"/>
                                  </a:rPr>
                                  <m:t>2−</m:t>
                                </m:r>
                                <m:r>
                                  <a:rPr lang="nl-NL" sz="28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≥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eqArr>
                      </m:e>
                    </m:d>
                    <m:r>
                      <m:rPr>
                        <m:nor/>
                      </m:rPr>
                      <a:rPr lang="en-US" dirty="0"/>
                      <m:t> </m:t>
                    </m:r>
                    <m:r>
                      <a:rPr lang="en-US">
                        <a:latin typeface="Cambria Math" panose="02040503050406030204" pitchFamily="18" charset="0"/>
                      </a:rPr>
                      <m:t>⇔</m:t>
                    </m:r>
                    <m:r>
                      <m:rPr>
                        <m:nor/>
                      </m:rPr>
                      <a:rPr lang="en-US" dirty="0"/>
                      <m:t> </m:t>
                    </m:r>
                    <m:d>
                      <m:dPr>
                        <m:begChr m:val="["/>
                        <m:endChr m:val=""/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i="1">
                                <a:latin typeface="Cambria Math"/>
                              </a:rPr>
                            </m:ctrlPr>
                          </m:eqArr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≤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≥</m:t>
                            </m:r>
                            <m:f>
                              <m:f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nl-NL" i="1">
                                    <a:latin typeface="Cambria Math" panose="02040503050406030204" pitchFamily="18" charset="0"/>
                                  </a:rPr>
                                  <m:t>63</m:t>
                                </m:r>
                              </m:num>
                              <m:den>
                                <m:r>
                                  <a:rPr lang="nl-NL" i="1">
                                    <a:latin typeface="Cambria Math" panose="02040503050406030204" pitchFamily="18" charset="0"/>
                                  </a:rPr>
                                  <m:t>32</m:t>
                                </m:r>
                              </m:den>
                            </m:f>
                          </m:e>
                        </m:eqArr>
                      </m:e>
                    </m:d>
                  </m:oMath>
                </a14:m>
                <a:endParaRPr lang="fr-FR" dirty="0">
                  <a:solidFill>
                    <a:schemeClr val="tx1"/>
                  </a:solidFill>
                </a:endParaRP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nl-NL"/>
                  <a:t>Vậy </a:t>
                </a:r>
                <a14:m>
                  <m:oMath xmlns:m="http://schemas.openxmlformats.org/officeDocument/2006/math">
                    <m:r>
                      <a:rPr lang="nl-NL" i="1">
                        <a:latin typeface="Cambria Math" panose="02040503050406030204" pitchFamily="18" charset="0"/>
                      </a:rPr>
                      <m:t>𝑆</m:t>
                    </m:r>
                    <m:r>
                      <a:rPr lang="nl-NL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endChr m:val="]"/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nl-NL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nl-NL">
                            <a:latin typeface="Cambria Math" panose="02040503050406030204" pitchFamily="18" charset="0"/>
                          </a:rPr>
                          <m:t>∞</m:t>
                        </m:r>
                        <m:r>
                          <a:rPr lang="nl-NL" i="1">
                            <a:latin typeface="Cambria Math" panose="02040503050406030204" pitchFamily="18" charset="0"/>
                          </a:rPr>
                          <m:t>;0</m:t>
                        </m:r>
                      </m:e>
                    </m:d>
                    <m:r>
                      <a:rPr lang="nl-NL">
                        <a:latin typeface="Cambria Math" panose="02040503050406030204" pitchFamily="18" charset="0"/>
                      </a:rPr>
                      <m:t>∪</m:t>
                    </m:r>
                    <m:d>
                      <m:dPr>
                        <m:begChr m:val="["/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nl-NL" i="1">
                                <a:latin typeface="Cambria Math" panose="02040503050406030204" pitchFamily="18" charset="0"/>
                              </a:rPr>
                              <m:t>63</m:t>
                            </m:r>
                          </m:num>
                          <m:den>
                            <m:r>
                              <a:rPr lang="nl-NL" i="1">
                                <a:latin typeface="Cambria Math" panose="02040503050406030204" pitchFamily="18" charset="0"/>
                              </a:rPr>
                              <m:t>32</m:t>
                            </m:r>
                          </m:den>
                        </m:f>
                        <m:r>
                          <a:rPr lang="nl-NL" i="1">
                            <a:latin typeface="Cambria Math" panose="02040503050406030204" pitchFamily="18" charset="0"/>
                          </a:rPr>
                          <m:t>;2</m:t>
                        </m:r>
                      </m:e>
                    </m:d>
                  </m:oMath>
                </a14:m>
                <a:endParaRPr lang="fr-FR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6" name="Content Placeholder 2">
                <a:extLst>
                  <a:ext uri="{FF2B5EF4-FFF2-40B4-BE49-F238E27FC236}">
                    <a16:creationId xmlns:a16="http://schemas.microsoft.com/office/drawing/2014/main" id="{BFC44F5D-5A03-429E-A3E3-CCED1EEF7D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804" y="3221809"/>
                <a:ext cx="6132681" cy="3581050"/>
              </a:xfrm>
              <a:prstGeom prst="rect">
                <a:avLst/>
              </a:prstGeom>
              <a:blipFill>
                <a:blip r:embed="rId6"/>
                <a:stretch>
                  <a:fillRect l="-1786" t="-4754"/>
                </a:stretch>
              </a:blipFill>
              <a:ln>
                <a:solidFill>
                  <a:srgbClr val="0000CC"/>
                </a:solidFill>
                <a:prstDash val="sysDot"/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Freeform 47">
            <a:extLst>
              <a:ext uri="{FF2B5EF4-FFF2-40B4-BE49-F238E27FC236}">
                <a16:creationId xmlns:a16="http://schemas.microsoft.com/office/drawing/2014/main" xmlns="" id="{6ACB5B1B-48B8-40C6-8225-17431559E32B}"/>
              </a:ext>
            </a:extLst>
          </p:cNvPr>
          <p:cNvSpPr/>
          <p:nvPr/>
        </p:nvSpPr>
        <p:spPr>
          <a:xfrm>
            <a:off x="1295993" y="1961057"/>
            <a:ext cx="451560" cy="635263"/>
          </a:xfrm>
          <a:custGeom>
            <a:avLst/>
            <a:gdLst>
              <a:gd name="connsiteX0" fmla="*/ 169069 w 397669"/>
              <a:gd name="connsiteY0" fmla="*/ 176212 h 280987"/>
              <a:gd name="connsiteX1" fmla="*/ 73819 w 397669"/>
              <a:gd name="connsiteY1" fmla="*/ 97631 h 280987"/>
              <a:gd name="connsiteX2" fmla="*/ 0 w 397669"/>
              <a:gd name="connsiteY2" fmla="*/ 169068 h 280987"/>
              <a:gd name="connsiteX3" fmla="*/ 126206 w 397669"/>
              <a:gd name="connsiteY3" fmla="*/ 280987 h 280987"/>
              <a:gd name="connsiteX4" fmla="*/ 219075 w 397669"/>
              <a:gd name="connsiteY4" fmla="*/ 273843 h 280987"/>
              <a:gd name="connsiteX5" fmla="*/ 397669 w 397669"/>
              <a:gd name="connsiteY5" fmla="*/ 35718 h 280987"/>
              <a:gd name="connsiteX6" fmla="*/ 376237 w 397669"/>
              <a:gd name="connsiteY6" fmla="*/ 0 h 280987"/>
              <a:gd name="connsiteX7" fmla="*/ 169069 w 397669"/>
              <a:gd name="connsiteY7" fmla="*/ 176212 h 280987"/>
              <a:gd name="connsiteX0" fmla="*/ 169069 w 397669"/>
              <a:gd name="connsiteY0" fmla="*/ 176212 h 289079"/>
              <a:gd name="connsiteX1" fmla="*/ 73819 w 397669"/>
              <a:gd name="connsiteY1" fmla="*/ 97631 h 289079"/>
              <a:gd name="connsiteX2" fmla="*/ 0 w 397669"/>
              <a:gd name="connsiteY2" fmla="*/ 169068 h 289079"/>
              <a:gd name="connsiteX3" fmla="*/ 126206 w 397669"/>
              <a:gd name="connsiteY3" fmla="*/ 280987 h 289079"/>
              <a:gd name="connsiteX4" fmla="*/ 219075 w 397669"/>
              <a:gd name="connsiteY4" fmla="*/ 273843 h 289079"/>
              <a:gd name="connsiteX5" fmla="*/ 397669 w 397669"/>
              <a:gd name="connsiteY5" fmla="*/ 35718 h 289079"/>
              <a:gd name="connsiteX6" fmla="*/ 376237 w 397669"/>
              <a:gd name="connsiteY6" fmla="*/ 0 h 289079"/>
              <a:gd name="connsiteX7" fmla="*/ 169069 w 397669"/>
              <a:gd name="connsiteY7" fmla="*/ 176212 h 289079"/>
              <a:gd name="connsiteX0" fmla="*/ 169069 w 397669"/>
              <a:gd name="connsiteY0" fmla="*/ 176212 h 297100"/>
              <a:gd name="connsiteX1" fmla="*/ 73819 w 397669"/>
              <a:gd name="connsiteY1" fmla="*/ 97631 h 297100"/>
              <a:gd name="connsiteX2" fmla="*/ 0 w 397669"/>
              <a:gd name="connsiteY2" fmla="*/ 169068 h 297100"/>
              <a:gd name="connsiteX3" fmla="*/ 126206 w 397669"/>
              <a:gd name="connsiteY3" fmla="*/ 280987 h 297100"/>
              <a:gd name="connsiteX4" fmla="*/ 219075 w 397669"/>
              <a:gd name="connsiteY4" fmla="*/ 273843 h 297100"/>
              <a:gd name="connsiteX5" fmla="*/ 397669 w 397669"/>
              <a:gd name="connsiteY5" fmla="*/ 35718 h 297100"/>
              <a:gd name="connsiteX6" fmla="*/ 376237 w 397669"/>
              <a:gd name="connsiteY6" fmla="*/ 0 h 297100"/>
              <a:gd name="connsiteX7" fmla="*/ 169069 w 397669"/>
              <a:gd name="connsiteY7" fmla="*/ 176212 h 297100"/>
              <a:gd name="connsiteX0" fmla="*/ 177436 w 406036"/>
              <a:gd name="connsiteY0" fmla="*/ 176212 h 297100"/>
              <a:gd name="connsiteX1" fmla="*/ 82186 w 406036"/>
              <a:gd name="connsiteY1" fmla="*/ 97631 h 297100"/>
              <a:gd name="connsiteX2" fmla="*/ 8367 w 406036"/>
              <a:gd name="connsiteY2" fmla="*/ 169068 h 297100"/>
              <a:gd name="connsiteX3" fmla="*/ 134573 w 406036"/>
              <a:gd name="connsiteY3" fmla="*/ 280987 h 297100"/>
              <a:gd name="connsiteX4" fmla="*/ 227442 w 406036"/>
              <a:gd name="connsiteY4" fmla="*/ 273843 h 297100"/>
              <a:gd name="connsiteX5" fmla="*/ 406036 w 406036"/>
              <a:gd name="connsiteY5" fmla="*/ 35718 h 297100"/>
              <a:gd name="connsiteX6" fmla="*/ 384604 w 406036"/>
              <a:gd name="connsiteY6" fmla="*/ 0 h 297100"/>
              <a:gd name="connsiteX7" fmla="*/ 177436 w 406036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25397"/>
              <a:gd name="connsiteY0" fmla="*/ 176212 h 297100"/>
              <a:gd name="connsiteX1" fmla="*/ 84721 w 425397"/>
              <a:gd name="connsiteY1" fmla="*/ 97631 h 297100"/>
              <a:gd name="connsiteX2" fmla="*/ 10902 w 425397"/>
              <a:gd name="connsiteY2" fmla="*/ 169068 h 297100"/>
              <a:gd name="connsiteX3" fmla="*/ 137108 w 425397"/>
              <a:gd name="connsiteY3" fmla="*/ 280987 h 297100"/>
              <a:gd name="connsiteX4" fmla="*/ 229977 w 425397"/>
              <a:gd name="connsiteY4" fmla="*/ 273843 h 297100"/>
              <a:gd name="connsiteX5" fmla="*/ 408571 w 425397"/>
              <a:gd name="connsiteY5" fmla="*/ 35718 h 297100"/>
              <a:gd name="connsiteX6" fmla="*/ 387139 w 425397"/>
              <a:gd name="connsiteY6" fmla="*/ 0 h 297100"/>
              <a:gd name="connsiteX7" fmla="*/ 179971 w 425397"/>
              <a:gd name="connsiteY7" fmla="*/ 176212 h 297100"/>
              <a:gd name="connsiteX0" fmla="*/ 179971 w 445220"/>
              <a:gd name="connsiteY0" fmla="*/ 184370 h 305258"/>
              <a:gd name="connsiteX1" fmla="*/ 84721 w 445220"/>
              <a:gd name="connsiteY1" fmla="*/ 105789 h 305258"/>
              <a:gd name="connsiteX2" fmla="*/ 10902 w 445220"/>
              <a:gd name="connsiteY2" fmla="*/ 177226 h 305258"/>
              <a:gd name="connsiteX3" fmla="*/ 137108 w 445220"/>
              <a:gd name="connsiteY3" fmla="*/ 289145 h 305258"/>
              <a:gd name="connsiteX4" fmla="*/ 229977 w 445220"/>
              <a:gd name="connsiteY4" fmla="*/ 282001 h 305258"/>
              <a:gd name="connsiteX5" fmla="*/ 408571 w 445220"/>
              <a:gd name="connsiteY5" fmla="*/ 43876 h 305258"/>
              <a:gd name="connsiteX6" fmla="*/ 387139 w 445220"/>
              <a:gd name="connsiteY6" fmla="*/ 8158 h 305258"/>
              <a:gd name="connsiteX7" fmla="*/ 179971 w 445220"/>
              <a:gd name="connsiteY7" fmla="*/ 184370 h 305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5220" h="305258">
                <a:moveTo>
                  <a:pt x="179971" y="184370"/>
                </a:moveTo>
                <a:lnTo>
                  <a:pt x="84721" y="105789"/>
                </a:lnTo>
                <a:cubicBezTo>
                  <a:pt x="31540" y="79595"/>
                  <a:pt x="-24023" y="115314"/>
                  <a:pt x="10902" y="177226"/>
                </a:cubicBezTo>
                <a:lnTo>
                  <a:pt x="137108" y="289145"/>
                </a:lnTo>
                <a:cubicBezTo>
                  <a:pt x="170445" y="310576"/>
                  <a:pt x="199021" y="312957"/>
                  <a:pt x="229977" y="282001"/>
                </a:cubicBezTo>
                <a:cubicBezTo>
                  <a:pt x="277602" y="197863"/>
                  <a:pt x="322846" y="108963"/>
                  <a:pt x="408571" y="43876"/>
                </a:cubicBezTo>
                <a:cubicBezTo>
                  <a:pt x="453815" y="17683"/>
                  <a:pt x="468102" y="-15654"/>
                  <a:pt x="387139" y="8158"/>
                </a:cubicBezTo>
                <a:cubicBezTo>
                  <a:pt x="287127" y="35939"/>
                  <a:pt x="234739" y="125633"/>
                  <a:pt x="179971" y="184370"/>
                </a:cubicBezTo>
                <a:close/>
              </a:path>
            </a:pathLst>
          </a:custGeom>
          <a:solidFill>
            <a:srgbClr val="FF000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ontent Placeholder 2">
                <a:extLst>
                  <a:ext uri="{FF2B5EF4-FFF2-40B4-BE49-F238E27FC236}">
                    <a16:creationId xmlns:a16="http://schemas.microsoft.com/office/drawing/2014/main" xmlns="" id="{4C917DD2-B695-4EA1-99EC-1B1A5805A5F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336526" y="3252130"/>
                <a:ext cx="5749710" cy="3536140"/>
              </a:xfrm>
              <a:prstGeom prst="rect">
                <a:avLst/>
              </a:prstGeom>
              <a:solidFill>
                <a:srgbClr val="CCFFFF"/>
              </a:solidFill>
              <a:ln>
                <a:solidFill>
                  <a:srgbClr val="0000CC"/>
                </a:solidFill>
                <a:prstDash val="sysDot"/>
              </a:ln>
            </p:spPr>
            <p:txBody>
              <a:bodyPr vert="horz" lIns="91440" tIns="45720" rIns="91440" bIns="45720" rtlCol="0">
                <a:normAutofit lnSpcReduction="10000"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800" b="1">
                    <a:solidFill>
                      <a:srgbClr val="0000CC"/>
                    </a:solidFill>
                    <a:sym typeface="Wingdings 2" panose="05020102010507070707" pitchFamily="18" charset="2"/>
                  </a:rPr>
                  <a:t></a:t>
                </a:r>
                <a:r>
                  <a:rPr lang="en-US" sz="2800" b="1">
                    <a:solidFill>
                      <a:srgbClr val="0000CC"/>
                    </a:solidFill>
                  </a:rPr>
                  <a:t>Casio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fr-FR" sz="2800" b="1"/>
                  <a:t>Bước </a:t>
                </a:r>
                <a:r>
                  <a:rPr lang="fr-FR" sz="2800" b="1" dirty="0"/>
                  <a:t>1. </a:t>
                </a:r>
                <a:r>
                  <a:rPr lang="fr-FR" sz="2800" dirty="0" err="1"/>
                  <a:t>Nhập</a:t>
                </a:r>
                <a:r>
                  <a:rPr lang="fr-FR" sz="2800" dirty="0"/>
                  <a:t> </a:t>
                </a:r>
                <a:r>
                  <a:rPr lang="fr-FR" sz="2800" dirty="0" err="1"/>
                  <a:t>biểu</a:t>
                </a:r>
                <a:r>
                  <a:rPr lang="fr-FR" sz="2800" dirty="0"/>
                  <a:t> </a:t>
                </a:r>
                <a:r>
                  <a:rPr lang="fr-FR" sz="2800" dirty="0" err="1"/>
                  <a:t>thức</a:t>
                </a:r>
                <a:endParaRPr lang="en-US" sz="2800" i="1" dirty="0">
                  <a:latin typeface="Cambria Math" panose="02040503050406030204" pitchFamily="18" charset="0"/>
                </a:endParaRP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US" sz="2800" i="1">
                            <a:latin typeface="Cambria Math"/>
                          </a:rPr>
                        </m:ctrlPr>
                      </m:funcPr>
                      <m:fName>
                        <m:sSubSup>
                          <m:sSubSupPr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m:rPr>
                                <m:sty m:val="p"/>
                              </m:rPr>
                              <a:rPr lang="nl-NL" sz="280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nl-NL" sz="2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nl-NL" sz="2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fName>
                      <m:e>
                        <m:d>
                          <m:dPr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nl-NL" sz="2800" i="1">
                                <a:latin typeface="Cambria Math" panose="02040503050406030204" pitchFamily="18" charset="0"/>
                              </a:rPr>
                              <m:t>2−</m:t>
                            </m:r>
                            <m:r>
                              <a:rPr lang="nl-NL" sz="2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 lang="nl-NL" sz="2800" i="1">
                        <a:latin typeface="Cambria Math" panose="02040503050406030204" pitchFamily="18" charset="0"/>
                      </a:rPr>
                      <m:t>+4</m:t>
                    </m:r>
                    <m:sSub>
                      <m:sSubPr>
                        <m:ctrlPr>
                          <a:rPr lang="en-US" sz="2800" i="1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nl-NL" sz="2800">
                            <a:latin typeface="Cambria Math" panose="02040503050406030204" pitchFamily="18" charset="0"/>
                          </a:rPr>
                          <m:t>log</m:t>
                        </m:r>
                      </m:e>
                      <m:sub>
                        <m:r>
                          <a:rPr lang="nl-NL" sz="28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sz="2800" i="1">
                            <a:latin typeface="Cambria Math"/>
                          </a:rPr>
                        </m:ctrlPr>
                      </m:dPr>
                      <m:e>
                        <m:r>
                          <a:rPr lang="nl-NL" sz="2800" i="1">
                            <a:latin typeface="Cambria Math" panose="02040503050406030204" pitchFamily="18" charset="0"/>
                          </a:rPr>
                          <m:t>2−</m:t>
                        </m:r>
                        <m:r>
                          <a:rPr lang="nl-NL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800">
                        <a:latin typeface="Cambria Math" panose="02040503050406030204" pitchFamily="18" charset="0"/>
                      </a:rPr>
                      <m:t>−</m:t>
                    </m:r>
                    <m:r>
                      <a:rPr lang="nl-NL" sz="2800" i="1">
                        <a:latin typeface="Cambria Math" panose="02040503050406030204" pitchFamily="18" charset="0"/>
                      </a:rPr>
                      <m:t>5</m:t>
                    </m:r>
                    <m:r>
                      <m:rPr>
                        <m:nor/>
                      </m:rPr>
                      <a:rPr lang="nl-NL" sz="2800" dirty="0"/>
                      <m:t>.</m:t>
                    </m:r>
                  </m:oMath>
                </a14:m>
                <a:endParaRPr lang="en-US" sz="2800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fr-FR" sz="2800" b="1" dirty="0" err="1"/>
                  <a:t>Bước</a:t>
                </a:r>
                <a:r>
                  <a:rPr lang="fr-FR" sz="2800" b="1" dirty="0"/>
                  <a:t> 2. </a:t>
                </a:r>
                <a:r>
                  <a:rPr lang="fr-FR" sz="2800" dirty="0" err="1"/>
                  <a:t>Bấm</a:t>
                </a:r>
                <a:r>
                  <a:rPr lang="fr-FR" sz="2800" dirty="0"/>
                  <a:t> </a:t>
                </a:r>
                <a:r>
                  <a:rPr lang="fr-FR" sz="2800" dirty="0" err="1"/>
                  <a:t>calc</a:t>
                </a:r>
                <a:r>
                  <a:rPr lang="fr-FR" sz="2800" dirty="0"/>
                  <a:t> </a:t>
                </a:r>
                <a14:m>
                  <m:oMath xmlns:m="http://schemas.openxmlformats.org/officeDocument/2006/math">
                    <m:r>
                      <a:rPr lang="fr-FR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fr-FR" sz="2800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fr-FR" sz="2800" dirty="0"/>
                  <a:t>2 không thỏa</a:t>
                </a:r>
                <a14:m>
                  <m:oMath xmlns:m="http://schemas.openxmlformats.org/officeDocument/2006/math">
                    <m:r>
                      <a:rPr lang="fr-FR" sz="280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fr-FR" sz="2800" dirty="0"/>
                  <a:t> </a:t>
                </a:r>
                <a:r>
                  <a:rPr lang="fr-FR" sz="2800" dirty="0" err="1"/>
                  <a:t>loại</a:t>
                </a:r>
                <a:r>
                  <a:rPr lang="fr-FR" sz="2800" dirty="0"/>
                  <a:t> B, C. 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fr-FR" sz="2800" dirty="0"/>
                  <a:t>Bấm </a:t>
                </a:r>
                <a:r>
                  <a:rPr lang="fr-FR" sz="2800" dirty="0" err="1"/>
                  <a:t>calc</a:t>
                </a:r>
                <a:r>
                  <a:rPr lang="fr-FR" sz="2800" dirty="0"/>
                  <a:t> </a:t>
                </a:r>
                <a14:m>
                  <m:oMath xmlns:m="http://schemas.openxmlformats.org/officeDocument/2006/math">
                    <m:r>
                      <a:rPr lang="fr-FR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fr-FR" sz="28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nl-NL" i="1">
                            <a:latin typeface="Cambria Math" panose="02040503050406030204" pitchFamily="18" charset="0"/>
                          </a:rPr>
                          <m:t>63</m:t>
                        </m:r>
                      </m:num>
                      <m:den>
                        <m:r>
                          <a:rPr lang="nl-NL" i="1">
                            <a:latin typeface="Cambria Math" panose="02040503050406030204" pitchFamily="18" charset="0"/>
                          </a:rPr>
                          <m:t>32</m:t>
                        </m:r>
                      </m:den>
                    </m:f>
                  </m:oMath>
                </a14:m>
                <a:r>
                  <a:rPr lang="fr-FR" sz="2800" dirty="0"/>
                  <a:t>  </a:t>
                </a:r>
                <a:r>
                  <a:rPr lang="fr-FR" sz="2800" dirty="0" err="1"/>
                  <a:t>thỏa</a:t>
                </a:r>
                <a14:m>
                  <m:oMath xmlns:m="http://schemas.openxmlformats.org/officeDocument/2006/math">
                    <m:r>
                      <a:rPr lang="fr-FR" sz="280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fr-FR" sz="2800" dirty="0"/>
                  <a:t> </a:t>
                </a:r>
                <a:r>
                  <a:rPr lang="fr-FR" sz="2800" dirty="0" err="1"/>
                  <a:t>loại</a:t>
                </a:r>
                <a:r>
                  <a:rPr lang="fr-FR" sz="2800" dirty="0"/>
                  <a:t> D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fr-FR" sz="2800" b="1" dirty="0" err="1"/>
                  <a:t>Chọn</a:t>
                </a:r>
                <a:r>
                  <a:rPr lang="fr-FR" sz="2800" b="1" dirty="0"/>
                  <a:t> A.</a:t>
                </a:r>
              </a:p>
            </p:txBody>
          </p:sp>
        </mc:Choice>
        <mc:Fallback xmlns="">
          <p:sp>
            <p:nvSpPr>
              <p:cNvPr id="15" name="Content Placeholder 2">
                <a:extLst>
                  <a:ext uri="{FF2B5EF4-FFF2-40B4-BE49-F238E27FC236}">
                    <a16:creationId xmlns:a16="http://schemas.microsoft.com/office/drawing/2014/main" id="{4C917DD2-B695-4EA1-99EC-1B1A5805A5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6526" y="3252130"/>
                <a:ext cx="5749710" cy="3536140"/>
              </a:xfrm>
              <a:prstGeom prst="rect">
                <a:avLst/>
              </a:prstGeom>
              <a:blipFill>
                <a:blip r:embed="rId7"/>
                <a:stretch>
                  <a:fillRect l="-2008" t="-3945"/>
                </a:stretch>
              </a:blipFill>
              <a:ln>
                <a:solidFill>
                  <a:srgbClr val="0000CC"/>
                </a:solidFill>
                <a:prstDash val="sysDot"/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5955023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2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9" dur="500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4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9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4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9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4" dur="5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9" dur="500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" grpId="0" animBg="1"/>
      <p:bldP spid="15" grpId="0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CA91DD8-A731-469A-BB09-5E7BA9C6C8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6904" y="6666014"/>
            <a:ext cx="3903108" cy="7917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BECD3442-55B7-44D2-8B0C-A48AFFBF41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6645" y="6493401"/>
            <a:ext cx="2775439" cy="295777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0C84E253-DD8C-4DCB-B10A-1227241E0B4D}"/>
              </a:ext>
            </a:extLst>
          </p:cNvPr>
          <p:cNvGrpSpPr/>
          <p:nvPr/>
        </p:nvGrpSpPr>
        <p:grpSpPr>
          <a:xfrm>
            <a:off x="3159230" y="128037"/>
            <a:ext cx="5972035" cy="5168415"/>
            <a:chOff x="2043534" y="1706989"/>
            <a:chExt cx="5972035" cy="5168415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xmlns="" id="{8CCF46B5-7D20-415B-98D6-CFFB006B8506}"/>
                </a:ext>
              </a:extLst>
            </p:cNvPr>
            <p:cNvGrpSpPr/>
            <p:nvPr/>
          </p:nvGrpSpPr>
          <p:grpSpPr>
            <a:xfrm>
              <a:off x="2043534" y="1706989"/>
              <a:ext cx="738457" cy="685800"/>
              <a:chOff x="2043534" y="1706989"/>
              <a:chExt cx="738457" cy="685800"/>
            </a:xfrm>
          </p:grpSpPr>
          <p:sp>
            <p:nvSpPr>
              <p:cNvPr id="16" name="AutoShape 43">
                <a:extLst>
                  <a:ext uri="{FF2B5EF4-FFF2-40B4-BE49-F238E27FC236}">
                    <a16:creationId xmlns:a16="http://schemas.microsoft.com/office/drawing/2014/main" xmlns="" id="{EC2DAE92-0740-455C-998C-06ED1994E71D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2043534" y="1706989"/>
                <a:ext cx="738457" cy="685800"/>
              </a:xfrm>
              <a:prstGeom prst="diamond">
                <a:avLst/>
              </a:prstGeom>
              <a:solidFill>
                <a:schemeClr val="accent2"/>
              </a:solidFill>
              <a:ln w="25400" algn="ctr">
                <a:solidFill>
                  <a:schemeClr val="bg1"/>
                </a:solidFill>
                <a:miter lim="800000"/>
                <a:headEnd/>
                <a:tailEnd/>
              </a:ln>
              <a:effectLst>
                <a:outerShdw dist="63500" dir="2212194" algn="ctr" rotWithShape="0">
                  <a:srgbClr val="333333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 sz="3200">
                  <a:latin typeface="Chu Van An" panose="02020603050405020304" pitchFamily="18" charset="0"/>
                  <a:cs typeface="Chu Van An" panose="02020603050405020304" pitchFamily="18" charset="0"/>
                </a:endParaRPr>
              </a:p>
            </p:txBody>
          </p:sp>
          <p:sp>
            <p:nvSpPr>
              <p:cNvPr id="17" name="Text Box 45">
                <a:extLst>
                  <a:ext uri="{FF2B5EF4-FFF2-40B4-BE49-F238E27FC236}">
                    <a16:creationId xmlns:a16="http://schemas.microsoft.com/office/drawing/2014/main" xmlns="" id="{B73BB27B-82AA-46BA-B313-9BBC4936D223}"/>
                  </a:ext>
                </a:extLst>
              </p:cNvPr>
              <p:cNvSpPr txBox="1">
                <a:spLocks noChangeArrowheads="1"/>
              </p:cNvSpPr>
              <p:nvPr/>
            </p:nvSpPr>
            <p:spPr bwMode="gray">
              <a:xfrm>
                <a:off x="2120374" y="1736698"/>
                <a:ext cx="595035" cy="5847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r>
                  <a:rPr lang="en-US" altLang="vi-VN" sz="3200" b="1">
                    <a:solidFill>
                      <a:schemeClr val="bg1"/>
                    </a:solidFill>
                    <a:latin typeface="Yu Gothic" panose="020B0400000000000000" pitchFamily="34" charset="-128"/>
                    <a:ea typeface="Yu Gothic" panose="020B0400000000000000" pitchFamily="34" charset="-128"/>
                    <a:cs typeface="Chu Van An" panose="02020603050405020304" pitchFamily="18" charset="0"/>
                  </a:rPr>
                  <a:t>⓵</a:t>
                </a:r>
                <a:endParaRPr lang="en-US" altLang="vi-VN" sz="3200" b="1">
                  <a:solidFill>
                    <a:schemeClr val="bg1"/>
                  </a:solidFill>
                  <a:latin typeface="Chu Van An" panose="02020603050405020304" pitchFamily="18" charset="0"/>
                  <a:cs typeface="Chu Van An" panose="02020603050405020304" pitchFamily="18" charset="0"/>
                </a:endParaRPr>
              </a:p>
            </p:txBody>
          </p:sp>
        </p:grpSp>
        <p:sp>
          <p:nvSpPr>
            <p:cNvPr id="15" name="Text Box 44">
              <a:extLst>
                <a:ext uri="{FF2B5EF4-FFF2-40B4-BE49-F238E27FC236}">
                  <a16:creationId xmlns:a16="http://schemas.microsoft.com/office/drawing/2014/main" xmlns="" id="{A56314B1-F0AD-4CB1-898C-B41E6FAB7846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2923623" y="6290629"/>
              <a:ext cx="5091946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endParaRPr lang="en-US" altLang="vi-VN" sz="3200" b="1">
                <a:solidFill>
                  <a:srgbClr val="0000CC"/>
                </a:solidFill>
                <a:latin typeface="Chu Van An" panose="02020603050405020304" pitchFamily="18" charset="0"/>
                <a:cs typeface="Chu Van An" panose="02020603050405020304" pitchFamily="18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ontent Placeholder 2">
                <a:extLst>
                  <a:ext uri="{FF2B5EF4-FFF2-40B4-BE49-F238E27FC236}">
                    <a16:creationId xmlns:a16="http://schemas.microsoft.com/office/drawing/2014/main" xmlns="" id="{5C607D02-F3EA-4874-B48F-93ED609CEE5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43756" y="890409"/>
                <a:ext cx="11504488" cy="1615272"/>
              </a:xfrm>
              <a:prstGeom prst="rect">
                <a:avLst/>
              </a:prstGeom>
              <a:solidFill>
                <a:srgbClr val="CCFFFF"/>
              </a:solidFill>
              <a:ln>
                <a:solidFill>
                  <a:srgbClr val="FFC000"/>
                </a:solidFill>
                <a:prstDash val="sysDot"/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111125" indent="-55563">
                  <a:lnSpc>
                    <a:spcPct val="107000"/>
                  </a:lnSpc>
                  <a:spcBef>
                    <a:spcPts val="0"/>
                  </a:spcBef>
                </a:pPr>
                <a:r>
                  <a:rPr lang="en-US" b="1">
                    <a:solidFill>
                      <a:srgbClr val="FF0000"/>
                    </a:solidFill>
                    <a:ea typeface="Yu Gothic" panose="020B0400000000000000" pitchFamily="34" charset="-128"/>
                  </a:rPr>
                  <a:t>➊</a:t>
                </a:r>
                <a:r>
                  <a:rPr lang="en-US" b="1">
                    <a:ea typeface="Yu Gothic" panose="020B0400000000000000" pitchFamily="34" charset="-128"/>
                  </a:rPr>
                  <a:t>. </a:t>
                </a:r>
                <a:r>
                  <a:rPr lang="en-US" b="1" i="1">
                    <a:solidFill>
                      <a:srgbClr val="0000CC"/>
                    </a:solidFill>
                    <a:ea typeface="Yu Gothic" panose="020B0400000000000000" pitchFamily="34" charset="-128"/>
                  </a:rPr>
                  <a:t>Bất phương trình mũ cơ bản:</a:t>
                </a:r>
                <a:endParaRPr lang="vi-VN" b="1" i="1">
                  <a:solidFill>
                    <a:srgbClr val="0000CC"/>
                  </a:solidFill>
                  <a:ea typeface="Yu Gothic" panose="020B0400000000000000" pitchFamily="34" charset="-128"/>
                </a:endParaRPr>
              </a:p>
              <a:p>
                <a:pPr marL="512762" indent="-457200">
                  <a:lnSpc>
                    <a:spcPct val="107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</a:pPr>
                <a:r>
                  <a:rPr lang="vi-VN">
                    <a:solidFill>
                      <a:srgbClr val="002060"/>
                    </a:solidFill>
                  </a:rPr>
                  <a:t>Tập nghiệm của BPT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i="1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vi-VN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vi-VN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 lang="vi-VN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r>
                      <a:rPr lang="vi-VN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vi-VN">
                    <a:solidFill>
                      <a:srgbClr val="002060"/>
                    </a:solidFill>
                  </a:rPr>
                  <a:t> </a:t>
                </a:r>
                <a:endParaRPr lang="vi-VN" dirty="0">
                  <a:solidFill>
                    <a:srgbClr val="002060"/>
                  </a:solidFill>
                </a:endParaRPr>
              </a:p>
              <a:p>
                <a:pPr marL="111125" marR="0" indent="-55563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en-US" b="1" i="1">
                  <a:solidFill>
                    <a:srgbClr val="0000CC"/>
                  </a:solidFill>
                  <a:ea typeface="Calibri" panose="020F0502020204030204" pitchFamily="34" charset="0"/>
                </a:endParaRPr>
              </a:p>
              <a:p>
                <a:pPr marL="111125" marR="0" indent="-55563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en-US" b="1" i="1" dirty="0">
                  <a:solidFill>
                    <a:srgbClr val="0000CC"/>
                  </a:solidFill>
                  <a:ea typeface="Calibri" panose="020F0502020204030204" pitchFamily="34" charset="0"/>
                </a:endParaRPr>
              </a:p>
              <a:p>
                <a:pPr marL="914400" indent="-57150">
                  <a:lnSpc>
                    <a:spcPct val="107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</a:pPr>
                <a:endParaRPr lang="vi-VN"/>
              </a:p>
            </p:txBody>
          </p:sp>
        </mc:Choice>
        <mc:Fallback xmlns="">
          <p:sp>
            <p:nvSpPr>
              <p:cNvPr id="18" name="Content Placeholder 2">
                <a:extLst>
                  <a:ext uri="{FF2B5EF4-FFF2-40B4-BE49-F238E27FC236}">
                    <a16:creationId xmlns:a16="http://schemas.microsoft.com/office/drawing/2014/main" id="{5C607D02-F3EA-4874-B48F-93ED609CEE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756" y="890409"/>
                <a:ext cx="11504488" cy="1615272"/>
              </a:xfrm>
              <a:prstGeom prst="rect">
                <a:avLst/>
              </a:prstGeom>
              <a:blipFill>
                <a:blip r:embed="rId4"/>
                <a:stretch>
                  <a:fillRect l="-794" t="-4869"/>
                </a:stretch>
              </a:blipFill>
              <a:ln>
                <a:solidFill>
                  <a:srgbClr val="FFC000"/>
                </a:solidFill>
                <a:prstDash val="sysDot"/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Hexagon 26">
            <a:extLst>
              <a:ext uri="{FF2B5EF4-FFF2-40B4-BE49-F238E27FC236}">
                <a16:creationId xmlns:a16="http://schemas.microsoft.com/office/drawing/2014/main" xmlns="" id="{AB04DE66-5D36-41C8-A33A-BA8DFFAE82BD}"/>
              </a:ext>
            </a:extLst>
          </p:cNvPr>
          <p:cNvSpPr/>
          <p:nvPr/>
        </p:nvSpPr>
        <p:spPr bwMode="auto">
          <a:xfrm>
            <a:off x="3907943" y="144212"/>
            <a:ext cx="5446567" cy="685800"/>
          </a:xfrm>
          <a:prstGeom prst="hexagon">
            <a:avLst>
              <a:gd name="adj" fmla="val 31838"/>
              <a:gd name="vf" fmla="val 115470"/>
            </a:avLst>
          </a:prstGeom>
          <a:solidFill>
            <a:srgbClr val="0070C0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/>
          <a:lstStyle/>
          <a:p>
            <a:pPr algn="ctr"/>
            <a:r>
              <a:rPr lang="en-US" altLang="vi-VN" sz="3200" b="1">
                <a:solidFill>
                  <a:srgbClr val="FFFF99"/>
                </a:solidFill>
                <a:latin typeface="Chu Van An" panose="02020603050405020304" pitchFamily="18" charset="0"/>
                <a:cs typeface="Chu Van An" panose="02020603050405020304" pitchFamily="18" charset="0"/>
              </a:rPr>
              <a:t>Tóm tắt lý thuyết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9E77FA6F-2B76-459F-85B5-77DD44F6C1A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9311" y="2761501"/>
            <a:ext cx="4133806" cy="318163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4ACFA182-55A1-4F84-827C-DC33A0F2B13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31226" y="2490105"/>
            <a:ext cx="4445760" cy="357005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xmlns="" id="{198E1CC9-E1B6-468C-BDF0-83C8DEAEB534}"/>
                  </a:ext>
                </a:extLst>
              </p:cNvPr>
              <p:cNvSpPr txBox="1"/>
              <p:nvPr/>
            </p:nvSpPr>
            <p:spPr>
              <a:xfrm>
                <a:off x="5033077" y="2692783"/>
                <a:ext cx="2125846" cy="584775"/>
              </a:xfrm>
              <a:prstGeom prst="rect">
                <a:avLst/>
              </a:prstGeom>
              <a:solidFill>
                <a:srgbClr val="FFFFCC"/>
              </a:solidFill>
              <a:ln>
                <a:solidFill>
                  <a:schemeClr val="accent1"/>
                </a:solidFill>
              </a:ln>
            </p:spPr>
            <p:txBody>
              <a:bodyPr wrap="square">
                <a:spAutoFit/>
              </a:bodyPr>
              <a:lstStyle/>
              <a:p>
                <a:r>
                  <a:rPr lang="en-US" altLang="en-US" sz="3200" dirty="0">
                    <a:solidFill>
                      <a:srgbClr val="FF0000"/>
                    </a:solidFill>
                    <a:latin typeface="Chu Van An" panose="02020603050405020304" pitchFamily="18" charset="0"/>
                    <a:cs typeface="Chu Van An" panose="02020603050405020304" pitchFamily="18" charset="0"/>
                  </a:rPr>
                  <a:t>Khi </a:t>
                </a:r>
                <a14:m>
                  <m:oMath xmlns:m="http://schemas.openxmlformats.org/officeDocument/2006/math">
                    <m:r>
                      <a:rPr lang="en-US" altLang="en-US" sz="3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altLang="en-US" sz="3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altLang="en-US" sz="3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vi-VN" sz="3200">
                  <a:solidFill>
                    <a:srgbClr val="FF0000"/>
                  </a:solidFill>
                  <a:latin typeface="Chu Van An" panose="02020603050405020304" pitchFamily="18" charset="0"/>
                  <a:cs typeface="Chu Van 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198E1CC9-E1B6-468C-BDF0-83C8DEAEB5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3077" y="2692783"/>
                <a:ext cx="2125846" cy="584775"/>
              </a:xfrm>
              <a:prstGeom prst="rect">
                <a:avLst/>
              </a:prstGeom>
              <a:blipFill>
                <a:blip r:embed="rId7"/>
                <a:stretch>
                  <a:fillRect l="-7143" t="-13265" b="-30612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Object 135">
                <a:extLst>
                  <a:ext uri="{FF2B5EF4-FFF2-40B4-BE49-F238E27FC236}">
                    <a16:creationId xmlns:a16="http://schemas.microsoft.com/office/drawing/2014/main" xmlns="" id="{A7EBAAB0-D2A5-4BC7-A413-5B218FD73F5D}"/>
                  </a:ext>
                </a:extLst>
              </p:cNvPr>
              <p:cNvSpPr txBox="1"/>
              <p:nvPr/>
            </p:nvSpPr>
            <p:spPr>
              <a:xfrm>
                <a:off x="554137" y="6144066"/>
                <a:ext cx="4712508" cy="906462"/>
              </a:xfrm>
              <a:prstGeom prst="rect">
                <a:avLst/>
              </a:prstGeom>
            </p:spPr>
            <p:txBody>
              <a:bodyPr>
                <a:normAutofit/>
              </a:bodyPr>
              <a:lstStyle/>
              <a:p>
                <a:r>
                  <a:rPr lang="en-US" sz="320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Tập </a:t>
                </a:r>
                <a:r>
                  <a:rPr lang="en-US" sz="3200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nghiệm</a:t>
                </a:r>
                <a:r>
                  <a:rPr lang="vi-VN" sz="320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sz="3200" i="1">
                            <a:solidFill>
                              <a:srgbClr val="0000CC"/>
                            </a:solidFill>
                            <a:latin typeface="Cambria Math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vi-VN" sz="3200" i="1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vi-VN" sz="3200" i="1">
                                    <a:solidFill>
                                      <a:srgbClr val="0000CC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vi-VN" sz="3200" i="0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vi-VN" sz="3200" i="1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sub>
                            </m:sSub>
                          </m:fName>
                          <m:e>
                            <m:r>
                              <a:rPr lang="vi-VN" sz="320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func>
                        <m:r>
                          <a:rPr lang="vi-VN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;+∞</m:t>
                        </m:r>
                      </m:e>
                    </m:d>
                  </m:oMath>
                </a14:m>
                <a:endParaRPr lang="vi-VN" sz="3200" dirty="0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23" name="Object 135">
                <a:extLst>
                  <a:ext uri="{FF2B5EF4-FFF2-40B4-BE49-F238E27FC236}">
                    <a16:creationId xmlns:a16="http://schemas.microsoft.com/office/drawing/2014/main" id="{A7EBAAB0-D2A5-4BC7-A413-5B218FD73F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137" y="6144066"/>
                <a:ext cx="4712508" cy="906462"/>
              </a:xfrm>
              <a:prstGeom prst="rect">
                <a:avLst/>
              </a:prstGeom>
              <a:blipFill>
                <a:blip r:embed="rId8"/>
                <a:stretch>
                  <a:fillRect l="-3364" t="-939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4" name="Object 135">
                <a:extLst>
                  <a:ext uri="{FF2B5EF4-FFF2-40B4-BE49-F238E27FC236}">
                    <a16:creationId xmlns:a16="http://schemas.microsoft.com/office/drawing/2014/main" xmlns="" id="{8DF12067-D685-474D-AB59-B85FF7CEA48F}"/>
                  </a:ext>
                </a:extLst>
              </p:cNvPr>
              <p:cNvSpPr txBox="1"/>
              <p:nvPr/>
            </p:nvSpPr>
            <p:spPr>
              <a:xfrm>
                <a:off x="7254688" y="5838723"/>
                <a:ext cx="4712508" cy="906462"/>
              </a:xfrm>
              <a:prstGeom prst="rect">
                <a:avLst/>
              </a:prstGeom>
            </p:spPr>
            <p:txBody>
              <a:bodyPr>
                <a:normAutofit/>
              </a:bodyPr>
              <a:lstStyle/>
              <a:p>
                <a:r>
                  <a:rPr lang="en-US" sz="320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Tập </a:t>
                </a:r>
                <a:r>
                  <a:rPr lang="en-US" sz="3200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nghiệm</a:t>
                </a:r>
                <a:r>
                  <a:rPr lang="vi-VN" sz="320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sz="3200" i="1">
                            <a:solidFill>
                              <a:srgbClr val="0000CC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vi-VN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vi-VN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∞</m:t>
                        </m:r>
                        <m:func>
                          <m:funcPr>
                            <m:ctrlPr>
                              <a:rPr lang="vi-VN" sz="3200" i="1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vi-VN" sz="3200" i="1">
                                    <a:solidFill>
                                      <a:srgbClr val="0000CC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vi-VN" sz="3200" i="1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  <m:t>;</m:t>
                                </m:r>
                                <m:r>
                                  <m:rPr>
                                    <m:sty m:val="p"/>
                                  </m:rPr>
                                  <a:rPr lang="vi-VN" sz="3200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vi-VN" sz="3200" i="1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sub>
                            </m:sSub>
                          </m:fName>
                          <m:e>
                            <m:r>
                              <a:rPr lang="vi-VN" sz="320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func>
                      </m:e>
                    </m:d>
                  </m:oMath>
                </a14:m>
                <a:endParaRPr lang="vi-VN" sz="3200" dirty="0">
                  <a:solidFill>
                    <a:srgbClr val="0000CC"/>
                  </a:solidFill>
                </a:endParaRPr>
              </a:p>
            </p:txBody>
          </p:sp>
        </mc:Choice>
        <mc:Fallback>
          <p:sp>
            <p:nvSpPr>
              <p:cNvPr id="24" name="Object 135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8DF12067-D685-474D-AB59-B85FF7CEA4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54688" y="5838723"/>
                <a:ext cx="4712508" cy="906462"/>
              </a:xfrm>
              <a:prstGeom prst="rect">
                <a:avLst/>
              </a:prstGeom>
              <a:blipFill rotWithShape="1">
                <a:blip r:embed="rId9"/>
                <a:stretch>
                  <a:fillRect l="-3234" t="-9459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2798321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animBg="1"/>
      <p:bldP spid="23" grpId="0"/>
      <p:bldP spid="2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CA91DD8-A731-469A-BB09-5E7BA9C6C8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1773" y="6745185"/>
            <a:ext cx="3903108" cy="7917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BECD3442-55B7-44D2-8B0C-A48AFFBF41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7574" y="6597297"/>
            <a:ext cx="2775439" cy="295777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0C84E253-DD8C-4DCB-B10A-1227241E0B4D}"/>
              </a:ext>
            </a:extLst>
          </p:cNvPr>
          <p:cNvGrpSpPr/>
          <p:nvPr/>
        </p:nvGrpSpPr>
        <p:grpSpPr>
          <a:xfrm>
            <a:off x="3159230" y="128037"/>
            <a:ext cx="5972035" cy="5168415"/>
            <a:chOff x="2043534" y="1706989"/>
            <a:chExt cx="5972035" cy="5168415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xmlns="" id="{8CCF46B5-7D20-415B-98D6-CFFB006B8506}"/>
                </a:ext>
              </a:extLst>
            </p:cNvPr>
            <p:cNvGrpSpPr/>
            <p:nvPr/>
          </p:nvGrpSpPr>
          <p:grpSpPr>
            <a:xfrm>
              <a:off x="2043534" y="1706989"/>
              <a:ext cx="738457" cy="685800"/>
              <a:chOff x="2043534" y="1706989"/>
              <a:chExt cx="738457" cy="685800"/>
            </a:xfrm>
          </p:grpSpPr>
          <p:sp>
            <p:nvSpPr>
              <p:cNvPr id="16" name="AutoShape 43">
                <a:extLst>
                  <a:ext uri="{FF2B5EF4-FFF2-40B4-BE49-F238E27FC236}">
                    <a16:creationId xmlns:a16="http://schemas.microsoft.com/office/drawing/2014/main" xmlns="" id="{EC2DAE92-0740-455C-998C-06ED1994E71D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2043534" y="1706989"/>
                <a:ext cx="738457" cy="685800"/>
              </a:xfrm>
              <a:prstGeom prst="diamond">
                <a:avLst/>
              </a:prstGeom>
              <a:solidFill>
                <a:schemeClr val="accent2"/>
              </a:solidFill>
              <a:ln w="25400" algn="ctr">
                <a:solidFill>
                  <a:schemeClr val="bg1"/>
                </a:solidFill>
                <a:miter lim="800000"/>
                <a:headEnd/>
                <a:tailEnd/>
              </a:ln>
              <a:effectLst>
                <a:outerShdw dist="63500" dir="2212194" algn="ctr" rotWithShape="0">
                  <a:srgbClr val="333333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 sz="3200">
                  <a:latin typeface="Chu Van An" panose="02020603050405020304" pitchFamily="18" charset="0"/>
                  <a:cs typeface="Chu Van An" panose="02020603050405020304" pitchFamily="18" charset="0"/>
                </a:endParaRPr>
              </a:p>
            </p:txBody>
          </p:sp>
          <p:sp>
            <p:nvSpPr>
              <p:cNvPr id="17" name="Text Box 45">
                <a:extLst>
                  <a:ext uri="{FF2B5EF4-FFF2-40B4-BE49-F238E27FC236}">
                    <a16:creationId xmlns:a16="http://schemas.microsoft.com/office/drawing/2014/main" xmlns="" id="{B73BB27B-82AA-46BA-B313-9BBC4936D223}"/>
                  </a:ext>
                </a:extLst>
              </p:cNvPr>
              <p:cNvSpPr txBox="1">
                <a:spLocks noChangeArrowheads="1"/>
              </p:cNvSpPr>
              <p:nvPr/>
            </p:nvSpPr>
            <p:spPr bwMode="gray">
              <a:xfrm>
                <a:off x="2120374" y="1736698"/>
                <a:ext cx="595035" cy="5847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r>
                  <a:rPr lang="en-US" altLang="vi-VN" sz="3200" b="1">
                    <a:solidFill>
                      <a:schemeClr val="bg1"/>
                    </a:solidFill>
                    <a:latin typeface="Yu Gothic" panose="020B0400000000000000" pitchFamily="34" charset="-128"/>
                    <a:ea typeface="Yu Gothic" panose="020B0400000000000000" pitchFamily="34" charset="-128"/>
                    <a:cs typeface="Chu Van An" panose="02020603050405020304" pitchFamily="18" charset="0"/>
                  </a:rPr>
                  <a:t>⓵</a:t>
                </a:r>
                <a:endParaRPr lang="en-US" altLang="vi-VN" sz="3200" b="1">
                  <a:solidFill>
                    <a:schemeClr val="bg1"/>
                  </a:solidFill>
                  <a:latin typeface="Chu Van An" panose="02020603050405020304" pitchFamily="18" charset="0"/>
                  <a:cs typeface="Chu Van An" panose="02020603050405020304" pitchFamily="18" charset="0"/>
                </a:endParaRPr>
              </a:p>
            </p:txBody>
          </p:sp>
        </p:grpSp>
        <p:sp>
          <p:nvSpPr>
            <p:cNvPr id="15" name="Text Box 44">
              <a:extLst>
                <a:ext uri="{FF2B5EF4-FFF2-40B4-BE49-F238E27FC236}">
                  <a16:creationId xmlns:a16="http://schemas.microsoft.com/office/drawing/2014/main" xmlns="" id="{A56314B1-F0AD-4CB1-898C-B41E6FAB7846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2923623" y="6290629"/>
              <a:ext cx="5091946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endParaRPr lang="en-US" altLang="vi-VN" sz="3200" b="1">
                <a:solidFill>
                  <a:srgbClr val="0000CC"/>
                </a:solidFill>
                <a:latin typeface="Chu Van An" panose="02020603050405020304" pitchFamily="18" charset="0"/>
                <a:cs typeface="Chu Van An" panose="02020603050405020304" pitchFamily="18" charset="0"/>
              </a:endParaRPr>
            </a:p>
          </p:txBody>
        </p:sp>
      </p:grp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xmlns="" id="{5C607D02-F3EA-4874-B48F-93ED609CEE50}"/>
              </a:ext>
            </a:extLst>
          </p:cNvPr>
          <p:cNvSpPr txBox="1">
            <a:spLocks/>
          </p:cNvSpPr>
          <p:nvPr/>
        </p:nvSpPr>
        <p:spPr>
          <a:xfrm>
            <a:off x="343756" y="890409"/>
            <a:ext cx="11504488" cy="685800"/>
          </a:xfrm>
          <a:prstGeom prst="rect">
            <a:avLst/>
          </a:prstGeom>
          <a:solidFill>
            <a:srgbClr val="CCFFFF"/>
          </a:solidFill>
          <a:ln>
            <a:solidFill>
              <a:srgbClr val="FFC000"/>
            </a:solidFill>
            <a:prstDash val="sysDot"/>
          </a:ln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rgbClr val="000066"/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1125" marR="0" indent="-55563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>
                <a:solidFill>
                  <a:srgbClr val="FF0000"/>
                </a:solidFill>
                <a:ea typeface="Yu Gothic" panose="020B0400000000000000" pitchFamily="34" charset="-128"/>
              </a:rPr>
              <a:t>➊</a:t>
            </a:r>
            <a:r>
              <a:rPr lang="en-US" b="1">
                <a:ea typeface="Yu Gothic" panose="020B0400000000000000" pitchFamily="34" charset="-128"/>
              </a:rPr>
              <a:t>. </a:t>
            </a:r>
            <a:r>
              <a:rPr lang="en-US" b="1" i="1">
                <a:solidFill>
                  <a:srgbClr val="0000CC"/>
                </a:solidFill>
                <a:ea typeface="Yu Gothic" panose="020B0400000000000000" pitchFamily="34" charset="-128"/>
              </a:rPr>
              <a:t>Bất phương trình mũ cơ bản:</a:t>
            </a:r>
            <a:endParaRPr lang="en-US" b="1" i="1" dirty="0">
              <a:solidFill>
                <a:srgbClr val="0000CC"/>
              </a:solidFill>
              <a:ea typeface="Calibri" panose="020F0502020204030204" pitchFamily="34" charset="0"/>
            </a:endParaRPr>
          </a:p>
        </p:txBody>
      </p:sp>
      <p:sp>
        <p:nvSpPr>
          <p:cNvPr id="25" name="Hexagon 26">
            <a:extLst>
              <a:ext uri="{FF2B5EF4-FFF2-40B4-BE49-F238E27FC236}">
                <a16:creationId xmlns:a16="http://schemas.microsoft.com/office/drawing/2014/main" xmlns="" id="{AB04DE66-5D36-41C8-A33A-BA8DFFAE82BD}"/>
              </a:ext>
            </a:extLst>
          </p:cNvPr>
          <p:cNvSpPr/>
          <p:nvPr/>
        </p:nvSpPr>
        <p:spPr bwMode="auto">
          <a:xfrm>
            <a:off x="3907943" y="144212"/>
            <a:ext cx="5446567" cy="685800"/>
          </a:xfrm>
          <a:prstGeom prst="hexagon">
            <a:avLst>
              <a:gd name="adj" fmla="val 31838"/>
              <a:gd name="vf" fmla="val 115470"/>
            </a:avLst>
          </a:prstGeom>
          <a:solidFill>
            <a:srgbClr val="0070C0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/>
          <a:lstStyle/>
          <a:p>
            <a:pPr algn="ctr"/>
            <a:r>
              <a:rPr lang="en-US" altLang="vi-VN" sz="3200" b="1">
                <a:solidFill>
                  <a:srgbClr val="FFFF99"/>
                </a:solidFill>
                <a:latin typeface="Chu Van An" panose="02020603050405020304" pitchFamily="18" charset="0"/>
                <a:cs typeface="Chu Van An" panose="02020603050405020304" pitchFamily="18" charset="0"/>
              </a:rPr>
              <a:t>Tóm tắt lý thuyết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198E1CC9-E1B6-468C-BDF0-83C8DEAEB534}"/>
              </a:ext>
            </a:extLst>
          </p:cNvPr>
          <p:cNvSpPr txBox="1"/>
          <p:nvPr/>
        </p:nvSpPr>
        <p:spPr>
          <a:xfrm>
            <a:off x="4039319" y="1665447"/>
            <a:ext cx="4098188" cy="584775"/>
          </a:xfrm>
          <a:prstGeom prst="rect">
            <a:avLst/>
          </a:prstGeom>
          <a:solidFill>
            <a:srgbClr val="FFFFCC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US" altLang="en-US" sz="3200">
                <a:solidFill>
                  <a:srgbClr val="FF0000"/>
                </a:solidFill>
                <a:latin typeface="Chu Van An" panose="02020603050405020304" pitchFamily="18" charset="0"/>
                <a:cs typeface="Chu Van An" panose="02020603050405020304" pitchFamily="18" charset="0"/>
              </a:rPr>
              <a:t>Tóm tắt tập nghiệm</a:t>
            </a:r>
            <a:endParaRPr lang="vi-VN" sz="3200">
              <a:solidFill>
                <a:srgbClr val="FF0000"/>
              </a:solidFill>
              <a:latin typeface="Chu Van An" panose="02020603050405020304" pitchFamily="18" charset="0"/>
              <a:cs typeface="Chu Van An" panose="02020603050405020304" pitchFamily="18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B6F42DAD-3433-4109-82AF-E4EABD15D9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59064" y="2433756"/>
            <a:ext cx="8273872" cy="3613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316576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CA91DD8-A731-469A-BB09-5E7BA9C6C8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1773" y="6745185"/>
            <a:ext cx="3903108" cy="7917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BECD3442-55B7-44D2-8B0C-A48AFFBF41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7574" y="6597297"/>
            <a:ext cx="2775439" cy="295777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0C84E253-DD8C-4DCB-B10A-1227241E0B4D}"/>
              </a:ext>
            </a:extLst>
          </p:cNvPr>
          <p:cNvGrpSpPr/>
          <p:nvPr/>
        </p:nvGrpSpPr>
        <p:grpSpPr>
          <a:xfrm>
            <a:off x="3159230" y="128037"/>
            <a:ext cx="5972035" cy="5168415"/>
            <a:chOff x="2043534" y="1706989"/>
            <a:chExt cx="5972035" cy="5168415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xmlns="" id="{8CCF46B5-7D20-415B-98D6-CFFB006B8506}"/>
                </a:ext>
              </a:extLst>
            </p:cNvPr>
            <p:cNvGrpSpPr/>
            <p:nvPr/>
          </p:nvGrpSpPr>
          <p:grpSpPr>
            <a:xfrm>
              <a:off x="2043534" y="1706989"/>
              <a:ext cx="738457" cy="685800"/>
              <a:chOff x="2043534" y="1706989"/>
              <a:chExt cx="738457" cy="685800"/>
            </a:xfrm>
          </p:grpSpPr>
          <p:sp>
            <p:nvSpPr>
              <p:cNvPr id="16" name="AutoShape 43">
                <a:extLst>
                  <a:ext uri="{FF2B5EF4-FFF2-40B4-BE49-F238E27FC236}">
                    <a16:creationId xmlns:a16="http://schemas.microsoft.com/office/drawing/2014/main" xmlns="" id="{EC2DAE92-0740-455C-998C-06ED1994E71D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2043534" y="1706989"/>
                <a:ext cx="738457" cy="685800"/>
              </a:xfrm>
              <a:prstGeom prst="diamond">
                <a:avLst/>
              </a:prstGeom>
              <a:solidFill>
                <a:schemeClr val="accent2"/>
              </a:solidFill>
              <a:ln w="25400" algn="ctr">
                <a:solidFill>
                  <a:schemeClr val="bg1"/>
                </a:solidFill>
                <a:miter lim="800000"/>
                <a:headEnd/>
                <a:tailEnd/>
              </a:ln>
              <a:effectLst>
                <a:outerShdw dist="63500" dir="2212194" algn="ctr" rotWithShape="0">
                  <a:srgbClr val="333333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 sz="3200">
                  <a:latin typeface="Chu Van An" panose="02020603050405020304" pitchFamily="18" charset="0"/>
                  <a:cs typeface="Chu Van An" panose="02020603050405020304" pitchFamily="18" charset="0"/>
                </a:endParaRPr>
              </a:p>
            </p:txBody>
          </p:sp>
          <p:sp>
            <p:nvSpPr>
              <p:cNvPr id="17" name="Text Box 45">
                <a:extLst>
                  <a:ext uri="{FF2B5EF4-FFF2-40B4-BE49-F238E27FC236}">
                    <a16:creationId xmlns:a16="http://schemas.microsoft.com/office/drawing/2014/main" xmlns="" id="{B73BB27B-82AA-46BA-B313-9BBC4936D223}"/>
                  </a:ext>
                </a:extLst>
              </p:cNvPr>
              <p:cNvSpPr txBox="1">
                <a:spLocks noChangeArrowheads="1"/>
              </p:cNvSpPr>
              <p:nvPr/>
            </p:nvSpPr>
            <p:spPr bwMode="gray">
              <a:xfrm>
                <a:off x="2120374" y="1736698"/>
                <a:ext cx="595035" cy="5847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r>
                  <a:rPr lang="en-US" altLang="vi-VN" sz="3200" b="1">
                    <a:solidFill>
                      <a:schemeClr val="bg1"/>
                    </a:solidFill>
                    <a:latin typeface="Yu Gothic" panose="020B0400000000000000" pitchFamily="34" charset="-128"/>
                    <a:ea typeface="Yu Gothic" panose="020B0400000000000000" pitchFamily="34" charset="-128"/>
                    <a:cs typeface="Chu Van An" panose="02020603050405020304" pitchFamily="18" charset="0"/>
                  </a:rPr>
                  <a:t>⓵</a:t>
                </a:r>
                <a:endParaRPr lang="en-US" altLang="vi-VN" sz="3200" b="1">
                  <a:solidFill>
                    <a:schemeClr val="bg1"/>
                  </a:solidFill>
                  <a:latin typeface="Chu Van An" panose="02020603050405020304" pitchFamily="18" charset="0"/>
                  <a:cs typeface="Chu Van An" panose="02020603050405020304" pitchFamily="18" charset="0"/>
                </a:endParaRPr>
              </a:p>
            </p:txBody>
          </p:sp>
        </p:grpSp>
        <p:sp>
          <p:nvSpPr>
            <p:cNvPr id="15" name="Text Box 44">
              <a:extLst>
                <a:ext uri="{FF2B5EF4-FFF2-40B4-BE49-F238E27FC236}">
                  <a16:creationId xmlns:a16="http://schemas.microsoft.com/office/drawing/2014/main" xmlns="" id="{A56314B1-F0AD-4CB1-898C-B41E6FAB7846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2923623" y="6290629"/>
              <a:ext cx="5091946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endParaRPr lang="en-US" altLang="vi-VN" sz="3200" b="1">
                <a:solidFill>
                  <a:srgbClr val="0000CC"/>
                </a:solidFill>
                <a:latin typeface="Chu Van An" panose="02020603050405020304" pitchFamily="18" charset="0"/>
                <a:cs typeface="Chu Van An" panose="02020603050405020304" pitchFamily="18" charset="0"/>
              </a:endParaRPr>
            </a:p>
          </p:txBody>
        </p:sp>
      </p:grp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xmlns="" id="{5C607D02-F3EA-4874-B48F-93ED609CEE50}"/>
              </a:ext>
            </a:extLst>
          </p:cNvPr>
          <p:cNvSpPr txBox="1">
            <a:spLocks/>
          </p:cNvSpPr>
          <p:nvPr/>
        </p:nvSpPr>
        <p:spPr>
          <a:xfrm>
            <a:off x="152400" y="1070718"/>
            <a:ext cx="11887200" cy="5787282"/>
          </a:xfrm>
          <a:prstGeom prst="rect">
            <a:avLst/>
          </a:prstGeom>
          <a:solidFill>
            <a:srgbClr val="CCFFFF"/>
          </a:solidFill>
          <a:ln>
            <a:solidFill>
              <a:srgbClr val="FFC000"/>
            </a:solidFill>
            <a:prstDash val="sysDot"/>
          </a:ln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rgbClr val="000066"/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1125" marR="0" indent="-55563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>
                <a:solidFill>
                  <a:srgbClr val="FF0000"/>
                </a:solidFill>
                <a:ea typeface="Yu Gothic" panose="020B0400000000000000" pitchFamily="34" charset="-128"/>
              </a:rPr>
              <a:t>➋</a:t>
            </a:r>
            <a:r>
              <a:rPr lang="en-US" b="1">
                <a:ea typeface="Yu Gothic" panose="020B0400000000000000" pitchFamily="34" charset="-128"/>
              </a:rPr>
              <a:t>. </a:t>
            </a:r>
            <a:r>
              <a:rPr lang="en-US" b="1">
                <a:sym typeface="Wingdings 2" panose="05020102010507070707" pitchFamily="18" charset="2"/>
              </a:rPr>
              <a:t> </a:t>
            </a:r>
            <a:r>
              <a:rPr lang="en-US" b="1" i="1">
                <a:solidFill>
                  <a:srgbClr val="0000CC"/>
                </a:solidFill>
              </a:rPr>
              <a:t>Cách giải một số Bất phương trình mũ đơn giản</a:t>
            </a:r>
            <a:endParaRPr lang="vi-VN" i="1">
              <a:solidFill>
                <a:srgbClr val="0000CC"/>
              </a:solidFill>
            </a:endParaRPr>
          </a:p>
          <a:p>
            <a:r>
              <a:rPr lang="en-US">
                <a:sym typeface="Wingdings 2" panose="05020102010507070707" pitchFamily="18" charset="2"/>
              </a:rPr>
              <a:t>	. </a:t>
            </a:r>
            <a:r>
              <a:rPr lang="en-US" b="1" i="1">
                <a:solidFill>
                  <a:srgbClr val="FF0000"/>
                </a:solidFill>
              </a:rPr>
              <a:t>Đưa về cùng cơ số:</a:t>
            </a:r>
          </a:p>
          <a:p>
            <a:r>
              <a:rPr lang="en-US">
                <a:sym typeface="Wingdings 2" panose="05020102010507070707" pitchFamily="18" charset="2"/>
              </a:rPr>
              <a:t>	. </a:t>
            </a:r>
            <a:r>
              <a:rPr lang="en-US" b="1" i="1">
                <a:solidFill>
                  <a:srgbClr val="FF0000"/>
                </a:solidFill>
              </a:rPr>
              <a:t>Đặt ẩn phụ</a:t>
            </a:r>
            <a:r>
              <a:rPr lang="en-US"/>
              <a:t>:</a:t>
            </a:r>
            <a:endParaRPr lang="vi-VN"/>
          </a:p>
        </p:txBody>
      </p:sp>
      <p:sp>
        <p:nvSpPr>
          <p:cNvPr id="25" name="Hexagon 26">
            <a:extLst>
              <a:ext uri="{FF2B5EF4-FFF2-40B4-BE49-F238E27FC236}">
                <a16:creationId xmlns:a16="http://schemas.microsoft.com/office/drawing/2014/main" xmlns="" id="{AB04DE66-5D36-41C8-A33A-BA8DFFAE82BD}"/>
              </a:ext>
            </a:extLst>
          </p:cNvPr>
          <p:cNvSpPr/>
          <p:nvPr/>
        </p:nvSpPr>
        <p:spPr bwMode="auto">
          <a:xfrm>
            <a:off x="3907943" y="144212"/>
            <a:ext cx="5446567" cy="685800"/>
          </a:xfrm>
          <a:prstGeom prst="hexagon">
            <a:avLst>
              <a:gd name="adj" fmla="val 31838"/>
              <a:gd name="vf" fmla="val 115470"/>
            </a:avLst>
          </a:prstGeom>
          <a:solidFill>
            <a:srgbClr val="0070C0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/>
          <a:lstStyle/>
          <a:p>
            <a:pPr algn="ctr"/>
            <a:r>
              <a:rPr lang="en-US" altLang="vi-VN" sz="3200" b="1">
                <a:solidFill>
                  <a:srgbClr val="FFFF99"/>
                </a:solidFill>
                <a:latin typeface="Chu Van An" panose="02020603050405020304" pitchFamily="18" charset="0"/>
                <a:cs typeface="Chu Van An" panose="02020603050405020304" pitchFamily="18" charset="0"/>
              </a:rPr>
              <a:t>Tóm tắt lý thuyết</a:t>
            </a:r>
          </a:p>
        </p:txBody>
      </p:sp>
    </p:spTree>
    <p:extLst>
      <p:ext uri="{BB962C8B-B14F-4D97-AF65-F5344CB8AC3E}">
        <p14:creationId xmlns:p14="http://schemas.microsoft.com/office/powerpoint/2010/main" val="198814640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CA91DD8-A731-469A-BB09-5E7BA9C6C8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1773" y="6745185"/>
            <a:ext cx="3903108" cy="7917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BECD3442-55B7-44D2-8B0C-A48AFFBF41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7574" y="6597297"/>
            <a:ext cx="2775439" cy="295777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0C84E253-DD8C-4DCB-B10A-1227241E0B4D}"/>
              </a:ext>
            </a:extLst>
          </p:cNvPr>
          <p:cNvGrpSpPr/>
          <p:nvPr/>
        </p:nvGrpSpPr>
        <p:grpSpPr>
          <a:xfrm>
            <a:off x="3159230" y="128037"/>
            <a:ext cx="5972035" cy="5168415"/>
            <a:chOff x="2043534" y="1706989"/>
            <a:chExt cx="5972035" cy="5168415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xmlns="" id="{8CCF46B5-7D20-415B-98D6-CFFB006B8506}"/>
                </a:ext>
              </a:extLst>
            </p:cNvPr>
            <p:cNvGrpSpPr/>
            <p:nvPr/>
          </p:nvGrpSpPr>
          <p:grpSpPr>
            <a:xfrm>
              <a:off x="2043534" y="1706989"/>
              <a:ext cx="738457" cy="685800"/>
              <a:chOff x="2043534" y="1706989"/>
              <a:chExt cx="738457" cy="685800"/>
            </a:xfrm>
          </p:grpSpPr>
          <p:sp>
            <p:nvSpPr>
              <p:cNvPr id="16" name="AutoShape 43">
                <a:extLst>
                  <a:ext uri="{FF2B5EF4-FFF2-40B4-BE49-F238E27FC236}">
                    <a16:creationId xmlns:a16="http://schemas.microsoft.com/office/drawing/2014/main" xmlns="" id="{EC2DAE92-0740-455C-998C-06ED1994E71D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2043534" y="1706989"/>
                <a:ext cx="738457" cy="685800"/>
              </a:xfrm>
              <a:prstGeom prst="diamond">
                <a:avLst/>
              </a:prstGeom>
              <a:solidFill>
                <a:schemeClr val="accent2"/>
              </a:solidFill>
              <a:ln w="25400" algn="ctr">
                <a:solidFill>
                  <a:schemeClr val="bg1"/>
                </a:solidFill>
                <a:miter lim="800000"/>
                <a:headEnd/>
                <a:tailEnd/>
              </a:ln>
              <a:effectLst>
                <a:outerShdw dist="63500" dir="2212194" algn="ctr" rotWithShape="0">
                  <a:srgbClr val="333333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 sz="3200">
                  <a:latin typeface="Chu Van An" panose="02020603050405020304" pitchFamily="18" charset="0"/>
                  <a:cs typeface="Chu Van An" panose="02020603050405020304" pitchFamily="18" charset="0"/>
                </a:endParaRPr>
              </a:p>
            </p:txBody>
          </p:sp>
          <p:sp>
            <p:nvSpPr>
              <p:cNvPr id="17" name="Text Box 45">
                <a:extLst>
                  <a:ext uri="{FF2B5EF4-FFF2-40B4-BE49-F238E27FC236}">
                    <a16:creationId xmlns:a16="http://schemas.microsoft.com/office/drawing/2014/main" xmlns="" id="{B73BB27B-82AA-46BA-B313-9BBC4936D223}"/>
                  </a:ext>
                </a:extLst>
              </p:cNvPr>
              <p:cNvSpPr txBox="1">
                <a:spLocks noChangeArrowheads="1"/>
              </p:cNvSpPr>
              <p:nvPr/>
            </p:nvSpPr>
            <p:spPr bwMode="gray">
              <a:xfrm>
                <a:off x="2120374" y="1736698"/>
                <a:ext cx="595035" cy="5847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r>
                  <a:rPr lang="en-US" altLang="vi-VN" sz="3200" b="1">
                    <a:solidFill>
                      <a:schemeClr val="bg1"/>
                    </a:solidFill>
                    <a:latin typeface="Yu Gothic" panose="020B0400000000000000" pitchFamily="34" charset="-128"/>
                    <a:ea typeface="Yu Gothic" panose="020B0400000000000000" pitchFamily="34" charset="-128"/>
                    <a:cs typeface="Chu Van An" panose="02020603050405020304" pitchFamily="18" charset="0"/>
                  </a:rPr>
                  <a:t>⓵</a:t>
                </a:r>
                <a:endParaRPr lang="en-US" altLang="vi-VN" sz="3200" b="1">
                  <a:solidFill>
                    <a:schemeClr val="bg1"/>
                  </a:solidFill>
                  <a:latin typeface="Chu Van An" panose="02020603050405020304" pitchFamily="18" charset="0"/>
                  <a:cs typeface="Chu Van An" panose="02020603050405020304" pitchFamily="18" charset="0"/>
                </a:endParaRPr>
              </a:p>
            </p:txBody>
          </p:sp>
        </p:grpSp>
        <p:sp>
          <p:nvSpPr>
            <p:cNvPr id="15" name="Text Box 44">
              <a:extLst>
                <a:ext uri="{FF2B5EF4-FFF2-40B4-BE49-F238E27FC236}">
                  <a16:creationId xmlns:a16="http://schemas.microsoft.com/office/drawing/2014/main" xmlns="" id="{A56314B1-F0AD-4CB1-898C-B41E6FAB7846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2923623" y="6290629"/>
              <a:ext cx="5091946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endParaRPr lang="en-US" altLang="vi-VN" sz="3200" b="1">
                <a:solidFill>
                  <a:srgbClr val="0000CC"/>
                </a:solidFill>
                <a:latin typeface="Chu Van An" panose="02020603050405020304" pitchFamily="18" charset="0"/>
                <a:cs typeface="Chu Van An" panose="02020603050405020304" pitchFamily="18" charset="0"/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8" name="Content Placeholder 2">
                <a:extLst>
                  <a:ext uri="{FF2B5EF4-FFF2-40B4-BE49-F238E27FC236}">
                    <a16:creationId xmlns:a16="http://schemas.microsoft.com/office/drawing/2014/main" xmlns="" id="{5C607D02-F3EA-4874-B48F-93ED609CEE5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0297" y="1028307"/>
                <a:ext cx="8005880" cy="5716878"/>
              </a:xfrm>
              <a:prstGeom prst="rect">
                <a:avLst/>
              </a:prstGeom>
              <a:solidFill>
                <a:srgbClr val="CCFFFF"/>
              </a:solidFill>
              <a:ln>
                <a:solidFill>
                  <a:srgbClr val="FFC000"/>
                </a:solidFill>
                <a:prstDash val="sysDot"/>
              </a:ln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b="1" dirty="0">
                    <a:solidFill>
                      <a:srgbClr val="FF0000"/>
                    </a:solidFill>
                    <a:ea typeface="Yu Gothic" panose="020B0400000000000000" pitchFamily="34" charset="-128"/>
                  </a:rPr>
                  <a:t>➋</a:t>
                </a:r>
                <a:r>
                  <a:rPr lang="en-US" b="1" dirty="0">
                    <a:ea typeface="Yu Gothic" panose="020B0400000000000000" pitchFamily="34" charset="-128"/>
                  </a:rPr>
                  <a:t>. </a:t>
                </a:r>
                <a:r>
                  <a:rPr lang="en-US" b="1" i="1" dirty="0" err="1">
                    <a:solidFill>
                      <a:srgbClr val="0000CC"/>
                    </a:solidFill>
                    <a:ea typeface="Yu Gothic" panose="020B0400000000000000" pitchFamily="34" charset="-128"/>
                  </a:rPr>
                  <a:t>Bất</a:t>
                </a:r>
                <a:r>
                  <a:rPr lang="en-US" b="1" i="1" dirty="0">
                    <a:solidFill>
                      <a:srgbClr val="0000CC"/>
                    </a:solidFill>
                    <a:ea typeface="Yu Gothic" panose="020B0400000000000000" pitchFamily="34" charset="-128"/>
                  </a:rPr>
                  <a:t> </a:t>
                </a:r>
                <a:r>
                  <a:rPr lang="en-US" b="1" i="1" dirty="0" err="1">
                    <a:solidFill>
                      <a:srgbClr val="0000CC"/>
                    </a:solidFill>
                    <a:ea typeface="Yu Gothic" panose="020B0400000000000000" pitchFamily="34" charset="-128"/>
                  </a:rPr>
                  <a:t>phương</a:t>
                </a:r>
                <a:r>
                  <a:rPr lang="en-US" b="1" i="1" dirty="0">
                    <a:solidFill>
                      <a:srgbClr val="0000CC"/>
                    </a:solidFill>
                    <a:ea typeface="Yu Gothic" panose="020B0400000000000000" pitchFamily="34" charset="-128"/>
                  </a:rPr>
                  <a:t> </a:t>
                </a:r>
                <a:r>
                  <a:rPr lang="en-US" b="1" i="1" dirty="0" err="1">
                    <a:solidFill>
                      <a:srgbClr val="0000CC"/>
                    </a:solidFill>
                    <a:ea typeface="Yu Gothic" panose="020B0400000000000000" pitchFamily="34" charset="-128"/>
                  </a:rPr>
                  <a:t>trình</a:t>
                </a:r>
                <a:r>
                  <a:rPr lang="en-US" b="1" i="1" dirty="0">
                    <a:solidFill>
                      <a:srgbClr val="0000CC"/>
                    </a:solidFill>
                    <a:ea typeface="Yu Gothic" panose="020B0400000000000000" pitchFamily="34" charset="-128"/>
                  </a:rPr>
                  <a:t> </a:t>
                </a:r>
                <a:r>
                  <a:rPr lang="en-US" b="1" i="1" dirty="0" err="1">
                    <a:solidFill>
                      <a:srgbClr val="0000CC"/>
                    </a:solidFill>
                    <a:ea typeface="Yu Gothic" panose="020B0400000000000000" pitchFamily="34" charset="-128"/>
                  </a:rPr>
                  <a:t>logarit</a:t>
                </a:r>
                <a:r>
                  <a:rPr lang="en-US" b="1" i="1" dirty="0">
                    <a:solidFill>
                      <a:srgbClr val="0000CC"/>
                    </a:solidFill>
                    <a:ea typeface="Yu Gothic" panose="020B0400000000000000" pitchFamily="34" charset="-128"/>
                  </a:rPr>
                  <a:t> </a:t>
                </a:r>
                <a:r>
                  <a:rPr lang="en-US" b="1" i="1" dirty="0" err="1">
                    <a:solidFill>
                      <a:srgbClr val="0000CC"/>
                    </a:solidFill>
                    <a:ea typeface="Yu Gothic" panose="020B0400000000000000" pitchFamily="34" charset="-128"/>
                  </a:rPr>
                  <a:t>cơ</a:t>
                </a:r>
                <a:r>
                  <a:rPr lang="en-US" b="1" i="1" dirty="0">
                    <a:solidFill>
                      <a:srgbClr val="0000CC"/>
                    </a:solidFill>
                    <a:ea typeface="Yu Gothic" panose="020B0400000000000000" pitchFamily="34" charset="-128"/>
                  </a:rPr>
                  <a:t> </a:t>
                </a:r>
                <a:r>
                  <a:rPr lang="en-US" b="1" i="1" dirty="0" err="1">
                    <a:solidFill>
                      <a:srgbClr val="0000CC"/>
                    </a:solidFill>
                    <a:ea typeface="Yu Gothic" panose="020B0400000000000000" pitchFamily="34" charset="-128"/>
                  </a:rPr>
                  <a:t>bản</a:t>
                </a:r>
                <a:endParaRPr lang="en-US" b="1" i="1" dirty="0">
                  <a:solidFill>
                    <a:srgbClr val="0000CC"/>
                  </a:solidFill>
                  <a:ea typeface="Yu Gothic" panose="020B0400000000000000" pitchFamily="34" charset="-128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B</m:t>
                      </m:r>
                      <m:r>
                        <a:rPr lang="en-US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ấ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t</m:t>
                      </m:r>
                      <m:r>
                        <a:rPr lang="en-US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ph</m:t>
                      </m:r>
                      <m:r>
                        <a:rPr lang="en-US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ươ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ng</m:t>
                      </m:r>
                      <m:r>
                        <a:rPr lang="en-US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tr</m:t>
                      </m:r>
                      <m:r>
                        <a:rPr lang="en-US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ì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nh</m:t>
                      </m:r>
                      <m:r>
                        <a:rPr lang="en-US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logarit</m:t>
                      </m:r>
                      <m:r>
                        <a:rPr lang="en-US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c</m:t>
                      </m:r>
                      <m:r>
                        <a:rPr lang="en-US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ơ 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b</m:t>
                      </m:r>
                      <m:r>
                        <a:rPr lang="en-US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ả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n</m:t>
                      </m:r>
                      <m:r>
                        <a:rPr lang="en-US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c</m:t>
                      </m:r>
                      <m:r>
                        <a:rPr lang="en-US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ó 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d</m:t>
                      </m:r>
                      <m:r>
                        <a:rPr lang="en-US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ạ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ng</m:t>
                      </m:r>
                      <m:r>
                        <a:rPr lang="en-US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: </m:t>
                      </m:r>
                    </m:oMath>
                  </m:oMathPara>
                </a14:m>
                <a:endParaRPr lang="en-US" dirty="0">
                  <a:ea typeface="Calibri" panose="020F050202020403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lo</m:t>
                    </m:r>
                    <m:sSub>
                      <m:sSubPr>
                        <m:ctrlPr>
                          <a:rPr lang="en-US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g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&gt;</m:t>
                    </m:r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𝑏</m:t>
                    </m:r>
                  </m:oMath>
                </a14:m>
                <a:r>
                  <a:rPr lang="en-US" dirty="0">
                    <a:ea typeface="Calibri" panose="020F0502020204030204" pitchFamily="34" charset="0"/>
                  </a:rPr>
                  <a:t>   </a:t>
                </a:r>
                <a:r>
                  <a:rPr lang="en-US" dirty="0" err="1">
                    <a:ea typeface="Calibri" panose="020F0502020204030204" pitchFamily="34" charset="0"/>
                  </a:rPr>
                  <a:t>với</a:t>
                </a:r>
                <a:r>
                  <a:rPr lang="en-US" dirty="0">
                    <a:ea typeface="Calibri" panose="020F0502020204030204" pitchFamily="34" charset="0"/>
                  </a:rPr>
                  <a:t> a &gt; 0, a </a:t>
                </a:r>
                <a:r>
                  <a:rPr lang="en-US" dirty="0">
                    <a:ea typeface="Calibri" panose="020F0502020204030204" pitchFamily="34" charset="0"/>
                    <a:sym typeface="Symbol" panose="05050102010706020507" pitchFamily="18" charset="2"/>
                  </a:rPr>
                  <a:t></a:t>
                </a:r>
                <a:r>
                  <a:rPr lang="en-US" dirty="0">
                    <a:ea typeface="Calibri" panose="020F0502020204030204" pitchFamily="34" charset="0"/>
                  </a:rPr>
                  <a:t> 1</a:t>
                </a: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i="1"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ho</m:t>
                          </m:r>
                          <m:r>
                            <a:rPr lang="en-US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ặ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c</m:t>
                          </m:r>
                          <m:r>
                            <a:rPr lang="en-US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  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lo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g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a</m:t>
                              </m:r>
                            </m:sub>
                          </m:sSub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x</m:t>
                          </m:r>
                          <m:r>
                            <a:rPr lang="en-US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≥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b</m:t>
                          </m:r>
                          <m:r>
                            <a:rPr lang="en-US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lo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g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a</m:t>
                              </m:r>
                            </m:sub>
                          </m:sSub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x</m:t>
                          </m:r>
                          <m:r>
                            <a:rPr lang="en-US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&lt;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b</m:t>
                          </m:r>
                          <m:r>
                            <a:rPr lang="en-US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, 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lo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g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a</m:t>
                              </m:r>
                            </m:sub>
                          </m:sSub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x</m:t>
                          </m:r>
                          <m:r>
                            <a:rPr lang="en-US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≤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b</m:t>
                          </m:r>
                          <m:r>
                            <a:rPr lang="en-US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e>
                      </m:d>
                    </m:oMath>
                  </m:oMathPara>
                </a14:m>
                <a:endParaRPr lang="en-US" dirty="0"/>
              </a:p>
              <a:p>
                <a:pPr marL="457200" indent="-457200">
                  <a:lnSpc>
                    <a:spcPct val="107000"/>
                  </a:lnSpc>
                  <a:spcAft>
                    <a:spcPts val="800"/>
                  </a:spcAft>
                  <a:buFont typeface="Arial" panose="020B0604020202020204" pitchFamily="34" charset="0"/>
                  <a:buChar char="•"/>
                </a:pPr>
                <a:r>
                  <a:rPr lang="en-US" dirty="0">
                    <a:ea typeface="Calibri" panose="020F0502020204030204" pitchFamily="34" charset="0"/>
                  </a:rPr>
                  <a:t>Nếu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   </m:t>
                    </m:r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&gt;1  </m:t>
                    </m:r>
                  </m:oMath>
                </a14:m>
                <a:r>
                  <a:rPr lang="en-US" dirty="0">
                    <a:ea typeface="Calibri" panose="020F0502020204030204" pitchFamily="34" charset="0"/>
                  </a:rPr>
                  <a:t>: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lo</m:t>
                    </m:r>
                    <m:sSub>
                      <m:sSubPr>
                        <m:ctrlPr>
                          <a:rPr lang="en-US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g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&gt;</m:t>
                    </m:r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𝑏</m:t>
                    </m:r>
                    <m:r>
                      <a:rPr lang="en-US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⇔</m:t>
                    </m:r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&gt;</m:t>
                    </m:r>
                    <m:sSup>
                      <m:sSupPr>
                        <m:ctrlPr>
                          <a:rPr lang="en-US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sup>
                    </m:sSup>
                  </m:oMath>
                </a14:m>
                <a:endParaRPr lang="en-US" dirty="0">
                  <a:ea typeface="Calibri" panose="020F0502020204030204" pitchFamily="34" charset="0"/>
                </a:endParaRPr>
              </a:p>
              <a:p>
                <a:pPr marL="457200" indent="-457200">
                  <a:lnSpc>
                    <a:spcPct val="107000"/>
                  </a:lnSpc>
                  <a:spcAft>
                    <a:spcPts val="800"/>
                  </a:spcAft>
                  <a:buFont typeface="Arial" panose="020B0604020202020204" pitchFamily="34" charset="0"/>
                  <a:buChar char="•"/>
                </a:pPr>
                <a:r>
                  <a:rPr lang="en-US" dirty="0" err="1">
                    <a:ea typeface="Calibri" panose="020F0502020204030204" pitchFamily="34" charset="0"/>
                  </a:rPr>
                  <a:t>Nếu</a:t>
                </a:r>
                <a:r>
                  <a:rPr lang="en-US" dirty="0">
                    <a:ea typeface="Calibri" panose="020F0502020204030204" pitchFamily="34" charset="0"/>
                  </a:rPr>
                  <a:t>  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0&lt;</m:t>
                    </m:r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&lt;1 </m:t>
                    </m:r>
                  </m:oMath>
                </a14:m>
                <a:r>
                  <a:rPr lang="en-US" dirty="0">
                    <a:ea typeface="Calibri" panose="020F0502020204030204" pitchFamily="34" charset="0"/>
                  </a:rPr>
                  <a:t>:  </a:t>
                </a: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lo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g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𝑎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&gt;</m:t>
                      </m:r>
                      <m:r>
                        <a:rPr lang="en-US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𝑏</m:t>
                      </m:r>
                      <m:r>
                        <a:rPr lang="en-US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⇔0&lt;</m:t>
                      </m:r>
                      <m:r>
                        <a:rPr lang="en-US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&lt;</m:t>
                      </m:r>
                      <m:sSup>
                        <m:sSupPr>
                          <m:ctrlPr>
                            <a:rPr lang="en-US" i="1"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𝑏</m:t>
                          </m:r>
                        </m:sup>
                      </m:sSup>
                    </m:oMath>
                  </m:oMathPara>
                </a14:m>
                <a:endParaRPr lang="en-US" dirty="0">
                  <a:ea typeface="Calibri" panose="020F0502020204030204" pitchFamily="34" charset="0"/>
                </a:endParaRPr>
              </a:p>
              <a:p>
                <a:pPr marL="857250">
                  <a:lnSpc>
                    <a:spcPct val="107000"/>
                  </a:lnSpc>
                  <a:spcBef>
                    <a:spcPts val="0"/>
                  </a:spcBef>
                </a:pPr>
                <a:endParaRPr lang="en-US" dirty="0"/>
              </a:p>
              <a:p>
                <a:pPr marL="914400" indent="-57150">
                  <a:lnSpc>
                    <a:spcPct val="107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 marL="914400" indent="-57150">
                  <a:lnSpc>
                    <a:spcPct val="107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</a:pPr>
                <a:endParaRPr lang="vi-VN" dirty="0"/>
              </a:p>
            </p:txBody>
          </p:sp>
        </mc:Choice>
        <mc:Fallback>
          <p:sp>
            <p:nvSpPr>
              <p:cNvPr id="18" name="Content Placeholder 2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5C607D02-F3EA-4874-B48F-93ED609CEE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297" y="1028307"/>
                <a:ext cx="8005880" cy="5716878"/>
              </a:xfrm>
              <a:prstGeom prst="rect">
                <a:avLst/>
              </a:prstGeom>
              <a:blipFill rotWithShape="1">
                <a:blip r:embed="rId4"/>
                <a:stretch>
                  <a:fillRect l="-1825" t="-1384"/>
                </a:stretch>
              </a:blipFill>
              <a:ln>
                <a:solidFill>
                  <a:srgbClr val="FFC000"/>
                </a:solidFill>
                <a:prstDash val="sysDot"/>
              </a:ln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Hexagon 26">
            <a:extLst>
              <a:ext uri="{FF2B5EF4-FFF2-40B4-BE49-F238E27FC236}">
                <a16:creationId xmlns:a16="http://schemas.microsoft.com/office/drawing/2014/main" xmlns="" id="{AB04DE66-5D36-41C8-A33A-BA8DFFAE82BD}"/>
              </a:ext>
            </a:extLst>
          </p:cNvPr>
          <p:cNvSpPr/>
          <p:nvPr/>
        </p:nvSpPr>
        <p:spPr bwMode="auto">
          <a:xfrm>
            <a:off x="3907943" y="144212"/>
            <a:ext cx="5446567" cy="685800"/>
          </a:xfrm>
          <a:prstGeom prst="hexagon">
            <a:avLst>
              <a:gd name="adj" fmla="val 31838"/>
              <a:gd name="vf" fmla="val 115470"/>
            </a:avLst>
          </a:prstGeom>
          <a:solidFill>
            <a:srgbClr val="0070C0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/>
          <a:lstStyle/>
          <a:p>
            <a:pPr algn="ctr"/>
            <a:r>
              <a:rPr lang="en-US" altLang="vi-VN" sz="3200" b="1">
                <a:solidFill>
                  <a:srgbClr val="FFFF99"/>
                </a:solidFill>
                <a:latin typeface="Chu Van An" panose="02020603050405020304" pitchFamily="18" charset="0"/>
                <a:cs typeface="Chu Van An" panose="02020603050405020304" pitchFamily="18" charset="0"/>
              </a:rPr>
              <a:t>Tóm tắt lý thuyết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82B660B4-AAD0-4ACB-AB0E-82C5A8F7A5AA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9337" y="1028307"/>
            <a:ext cx="3879205" cy="257349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09F7CC1C-8470-4E10-B5E9-2796DD525E37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9338" y="3646371"/>
            <a:ext cx="3879204" cy="309881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3754004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CA91DD8-A731-469A-BB09-5E7BA9C6C8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1773" y="6745185"/>
            <a:ext cx="3903108" cy="7917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BECD3442-55B7-44D2-8B0C-A48AFFBF41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7574" y="6597297"/>
            <a:ext cx="2775439" cy="295777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0C84E253-DD8C-4DCB-B10A-1227241E0B4D}"/>
              </a:ext>
            </a:extLst>
          </p:cNvPr>
          <p:cNvGrpSpPr/>
          <p:nvPr/>
        </p:nvGrpSpPr>
        <p:grpSpPr>
          <a:xfrm>
            <a:off x="3159230" y="128037"/>
            <a:ext cx="5972035" cy="5168415"/>
            <a:chOff x="2043534" y="1706989"/>
            <a:chExt cx="5972035" cy="5168415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xmlns="" id="{8CCF46B5-7D20-415B-98D6-CFFB006B8506}"/>
                </a:ext>
              </a:extLst>
            </p:cNvPr>
            <p:cNvGrpSpPr/>
            <p:nvPr/>
          </p:nvGrpSpPr>
          <p:grpSpPr>
            <a:xfrm>
              <a:off x="2043534" y="1706989"/>
              <a:ext cx="738457" cy="685800"/>
              <a:chOff x="2043534" y="1706989"/>
              <a:chExt cx="738457" cy="685800"/>
            </a:xfrm>
          </p:grpSpPr>
          <p:sp>
            <p:nvSpPr>
              <p:cNvPr id="16" name="AutoShape 43">
                <a:extLst>
                  <a:ext uri="{FF2B5EF4-FFF2-40B4-BE49-F238E27FC236}">
                    <a16:creationId xmlns:a16="http://schemas.microsoft.com/office/drawing/2014/main" xmlns="" id="{EC2DAE92-0740-455C-998C-06ED1994E71D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2043534" y="1706989"/>
                <a:ext cx="738457" cy="685800"/>
              </a:xfrm>
              <a:prstGeom prst="diamond">
                <a:avLst/>
              </a:prstGeom>
              <a:solidFill>
                <a:schemeClr val="accent2"/>
              </a:solidFill>
              <a:ln w="25400" algn="ctr">
                <a:solidFill>
                  <a:schemeClr val="bg1"/>
                </a:solidFill>
                <a:miter lim="800000"/>
                <a:headEnd/>
                <a:tailEnd/>
              </a:ln>
              <a:effectLst>
                <a:outerShdw dist="63500" dir="2212194" algn="ctr" rotWithShape="0">
                  <a:srgbClr val="333333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 sz="3200">
                  <a:latin typeface="Chu Van An" panose="02020603050405020304" pitchFamily="18" charset="0"/>
                  <a:cs typeface="Chu Van An" panose="02020603050405020304" pitchFamily="18" charset="0"/>
                </a:endParaRPr>
              </a:p>
            </p:txBody>
          </p:sp>
          <p:sp>
            <p:nvSpPr>
              <p:cNvPr id="17" name="Text Box 45">
                <a:extLst>
                  <a:ext uri="{FF2B5EF4-FFF2-40B4-BE49-F238E27FC236}">
                    <a16:creationId xmlns:a16="http://schemas.microsoft.com/office/drawing/2014/main" xmlns="" id="{B73BB27B-82AA-46BA-B313-9BBC4936D223}"/>
                  </a:ext>
                </a:extLst>
              </p:cNvPr>
              <p:cNvSpPr txBox="1">
                <a:spLocks noChangeArrowheads="1"/>
              </p:cNvSpPr>
              <p:nvPr/>
            </p:nvSpPr>
            <p:spPr bwMode="gray">
              <a:xfrm>
                <a:off x="2120374" y="1736698"/>
                <a:ext cx="595035" cy="5847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r>
                  <a:rPr lang="en-US" altLang="vi-VN" sz="3200" b="1">
                    <a:solidFill>
                      <a:schemeClr val="bg1"/>
                    </a:solidFill>
                    <a:latin typeface="Yu Gothic" panose="020B0400000000000000" pitchFamily="34" charset="-128"/>
                    <a:ea typeface="Yu Gothic" panose="020B0400000000000000" pitchFamily="34" charset="-128"/>
                    <a:cs typeface="Chu Van An" panose="02020603050405020304" pitchFamily="18" charset="0"/>
                  </a:rPr>
                  <a:t>⓵</a:t>
                </a:r>
                <a:endParaRPr lang="en-US" altLang="vi-VN" sz="3200" b="1">
                  <a:solidFill>
                    <a:schemeClr val="bg1"/>
                  </a:solidFill>
                  <a:latin typeface="Chu Van An" panose="02020603050405020304" pitchFamily="18" charset="0"/>
                  <a:cs typeface="Chu Van An" panose="02020603050405020304" pitchFamily="18" charset="0"/>
                </a:endParaRPr>
              </a:p>
            </p:txBody>
          </p:sp>
        </p:grpSp>
        <p:sp>
          <p:nvSpPr>
            <p:cNvPr id="15" name="Text Box 44">
              <a:extLst>
                <a:ext uri="{FF2B5EF4-FFF2-40B4-BE49-F238E27FC236}">
                  <a16:creationId xmlns:a16="http://schemas.microsoft.com/office/drawing/2014/main" xmlns="" id="{A56314B1-F0AD-4CB1-898C-B41E6FAB7846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2923623" y="6290629"/>
              <a:ext cx="5091946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endParaRPr lang="en-US" altLang="vi-VN" sz="3200" b="1">
                <a:solidFill>
                  <a:srgbClr val="0000CC"/>
                </a:solidFill>
                <a:latin typeface="Chu Van An" panose="02020603050405020304" pitchFamily="18" charset="0"/>
                <a:cs typeface="Chu Van An" panose="02020603050405020304" pitchFamily="18" charset="0"/>
              </a:endParaRPr>
            </a:p>
          </p:txBody>
        </p:sp>
      </p:grp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xmlns="" id="{5C607D02-F3EA-4874-B48F-93ED609CEE50}"/>
              </a:ext>
            </a:extLst>
          </p:cNvPr>
          <p:cNvSpPr txBox="1">
            <a:spLocks/>
          </p:cNvSpPr>
          <p:nvPr/>
        </p:nvSpPr>
        <p:spPr>
          <a:xfrm>
            <a:off x="152400" y="973458"/>
            <a:ext cx="11887200" cy="5850898"/>
          </a:xfrm>
          <a:prstGeom prst="rect">
            <a:avLst/>
          </a:prstGeom>
          <a:solidFill>
            <a:srgbClr val="CCFFFF"/>
          </a:solidFill>
          <a:ln>
            <a:solidFill>
              <a:srgbClr val="FFC000"/>
            </a:solidFill>
            <a:prstDash val="sysDot"/>
          </a:ln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rgbClr val="000066"/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>
                <a:solidFill>
                  <a:srgbClr val="FF0000"/>
                </a:solidFill>
                <a:sym typeface="Wingdings 2" panose="05020102010507070707" pitchFamily="18" charset="2"/>
              </a:rPr>
              <a:t></a:t>
            </a:r>
            <a:r>
              <a:rPr lang="en-US" b="1">
                <a:sym typeface="Wingdings 2" panose="05020102010507070707" pitchFamily="18" charset="2"/>
              </a:rPr>
              <a:t>. </a:t>
            </a:r>
            <a:r>
              <a:rPr lang="en-US" b="1" i="1">
                <a:solidFill>
                  <a:srgbClr val="0000CC"/>
                </a:solidFill>
              </a:rPr>
              <a:t>Cách giải một số bất phương trình logarit đơn giản</a:t>
            </a:r>
            <a:endParaRPr lang="vi-VN" i="1">
              <a:solidFill>
                <a:srgbClr val="0000CC"/>
              </a:solidFill>
            </a:endParaRPr>
          </a:p>
          <a:p>
            <a:pPr>
              <a:tabLst>
                <a:tab pos="1090613" algn="l"/>
              </a:tabLst>
            </a:pPr>
            <a:r>
              <a:rPr lang="en-US">
                <a:sym typeface="Wingdings 2" panose="05020102010507070707" pitchFamily="18" charset="2"/>
              </a:rPr>
              <a:t>	. </a:t>
            </a:r>
            <a:r>
              <a:rPr lang="en-US" b="1" i="1">
                <a:solidFill>
                  <a:srgbClr val="FF0000"/>
                </a:solidFill>
              </a:rPr>
              <a:t>Đưa về cùng cơ số: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  <a:tabLst>
                <a:tab pos="1090613" algn="l"/>
              </a:tabLst>
            </a:pPr>
            <a:r>
              <a:rPr lang="en-US">
                <a:sym typeface="Wingdings 2" panose="05020102010507070707" pitchFamily="18" charset="2"/>
              </a:rPr>
              <a:t>	. </a:t>
            </a:r>
            <a:r>
              <a:rPr lang="en-US" b="1" i="1">
                <a:solidFill>
                  <a:srgbClr val="FF0000"/>
                </a:solidFill>
              </a:rPr>
              <a:t>Đặt ẩn phụ</a:t>
            </a:r>
            <a:r>
              <a:rPr lang="en-US"/>
              <a:t>: </a:t>
            </a:r>
          </a:p>
          <a:p>
            <a:pPr marL="857250">
              <a:lnSpc>
                <a:spcPct val="107000"/>
              </a:lnSpc>
              <a:spcBef>
                <a:spcPts val="0"/>
              </a:spcBef>
            </a:pPr>
            <a:endParaRPr lang="vi-VN"/>
          </a:p>
        </p:txBody>
      </p:sp>
      <p:sp>
        <p:nvSpPr>
          <p:cNvPr id="25" name="Hexagon 26">
            <a:extLst>
              <a:ext uri="{FF2B5EF4-FFF2-40B4-BE49-F238E27FC236}">
                <a16:creationId xmlns:a16="http://schemas.microsoft.com/office/drawing/2014/main" xmlns="" id="{AB04DE66-5D36-41C8-A33A-BA8DFFAE82BD}"/>
              </a:ext>
            </a:extLst>
          </p:cNvPr>
          <p:cNvSpPr/>
          <p:nvPr/>
        </p:nvSpPr>
        <p:spPr bwMode="auto">
          <a:xfrm>
            <a:off x="3907943" y="144212"/>
            <a:ext cx="5446567" cy="685800"/>
          </a:xfrm>
          <a:prstGeom prst="hexagon">
            <a:avLst>
              <a:gd name="adj" fmla="val 31838"/>
              <a:gd name="vf" fmla="val 115470"/>
            </a:avLst>
          </a:prstGeom>
          <a:solidFill>
            <a:srgbClr val="0070C0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/>
          <a:lstStyle/>
          <a:p>
            <a:pPr algn="ctr"/>
            <a:r>
              <a:rPr lang="en-US" altLang="vi-VN" sz="3200" b="1">
                <a:solidFill>
                  <a:srgbClr val="FFFF99"/>
                </a:solidFill>
                <a:latin typeface="Chu Van An" panose="02020603050405020304" pitchFamily="18" charset="0"/>
                <a:cs typeface="Chu Van An" panose="02020603050405020304" pitchFamily="18" charset="0"/>
              </a:rPr>
              <a:t>Tóm tắt lý thuyết</a:t>
            </a:r>
          </a:p>
        </p:txBody>
      </p:sp>
    </p:spTree>
    <p:extLst>
      <p:ext uri="{BB962C8B-B14F-4D97-AF65-F5344CB8AC3E}">
        <p14:creationId xmlns:p14="http://schemas.microsoft.com/office/powerpoint/2010/main" val="238599816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CA91DD8-A731-469A-BB09-5E7BA9C6C8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1773" y="6745185"/>
            <a:ext cx="3903108" cy="7917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BECD3442-55B7-44D2-8B0C-A48AFFBF41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7574" y="6597297"/>
            <a:ext cx="2775439" cy="295777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8CCF46B5-7D20-415B-98D6-CFFB006B8506}"/>
              </a:ext>
            </a:extLst>
          </p:cNvPr>
          <p:cNvGrpSpPr/>
          <p:nvPr/>
        </p:nvGrpSpPr>
        <p:grpSpPr>
          <a:xfrm>
            <a:off x="3159230" y="128041"/>
            <a:ext cx="738457" cy="685801"/>
            <a:chOff x="2043534" y="1706989"/>
            <a:chExt cx="738457" cy="685800"/>
          </a:xfrm>
        </p:grpSpPr>
        <p:sp>
          <p:nvSpPr>
            <p:cNvPr id="16" name="AutoShape 43">
              <a:extLst>
                <a:ext uri="{FF2B5EF4-FFF2-40B4-BE49-F238E27FC236}">
                  <a16:creationId xmlns:a16="http://schemas.microsoft.com/office/drawing/2014/main" xmlns="" id="{EC2DAE92-0740-455C-998C-06ED1994E71D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043534" y="1706989"/>
              <a:ext cx="738457" cy="685800"/>
            </a:xfrm>
            <a:prstGeom prst="diamond">
              <a:avLst/>
            </a:prstGeom>
            <a:solidFill>
              <a:srgbClr val="0000CC"/>
            </a:solidFill>
            <a:ln w="25400" algn="ctr">
              <a:solidFill>
                <a:schemeClr val="bg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3200">
                <a:latin typeface="Chu Van An" panose="02020603050405020304" pitchFamily="18" charset="0"/>
                <a:cs typeface="Chu Van An" panose="02020603050405020304" pitchFamily="18" charset="0"/>
              </a:endParaRPr>
            </a:p>
          </p:txBody>
        </p:sp>
        <p:sp>
          <p:nvSpPr>
            <p:cNvPr id="17" name="Text Box 45">
              <a:extLst>
                <a:ext uri="{FF2B5EF4-FFF2-40B4-BE49-F238E27FC236}">
                  <a16:creationId xmlns:a16="http://schemas.microsoft.com/office/drawing/2014/main" xmlns="" id="{B73BB27B-82AA-46BA-B313-9BBC4936D223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2115245" y="1793218"/>
              <a:ext cx="595035" cy="5847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vi-VN" sz="3200" b="1">
                  <a:solidFill>
                    <a:schemeClr val="bg1"/>
                  </a:solidFill>
                  <a:latin typeface="Yu Gothic" panose="020B0400000000000000" pitchFamily="34" charset="-128"/>
                  <a:ea typeface="Yu Gothic" panose="020B0400000000000000" pitchFamily="34" charset="-128"/>
                  <a:cs typeface="Chu Van An" panose="02020603050405020304" pitchFamily="18" charset="0"/>
                </a:rPr>
                <a:t>⓶</a:t>
              </a:r>
              <a:endParaRPr lang="en-US" altLang="vi-VN" sz="3200" b="1">
                <a:solidFill>
                  <a:schemeClr val="bg1"/>
                </a:solidFill>
                <a:latin typeface="Chu Van An" panose="02020603050405020304" pitchFamily="18" charset="0"/>
                <a:cs typeface="Chu Van An" panose="02020603050405020304" pitchFamily="18" charset="0"/>
              </a:endParaRPr>
            </a:p>
          </p:txBody>
        </p:sp>
      </p:grpSp>
      <p:sp>
        <p:nvSpPr>
          <p:cNvPr id="19" name="Hexagon 26">
            <a:extLst>
              <a:ext uri="{FF2B5EF4-FFF2-40B4-BE49-F238E27FC236}">
                <a16:creationId xmlns:a16="http://schemas.microsoft.com/office/drawing/2014/main" xmlns="" id="{D6C17B40-6E5F-4ADB-A3BE-07CDA82600F4}"/>
              </a:ext>
            </a:extLst>
          </p:cNvPr>
          <p:cNvSpPr/>
          <p:nvPr/>
        </p:nvSpPr>
        <p:spPr bwMode="auto">
          <a:xfrm>
            <a:off x="3897685" y="128038"/>
            <a:ext cx="5446567" cy="594351"/>
          </a:xfrm>
          <a:prstGeom prst="hexagon">
            <a:avLst>
              <a:gd name="adj" fmla="val 31838"/>
              <a:gd name="vf" fmla="val 115470"/>
            </a:avLst>
          </a:prstGeom>
          <a:solidFill>
            <a:srgbClr val="FFFF99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/>
          <a:lstStyle/>
          <a:p>
            <a:pPr algn="ctr"/>
            <a:r>
              <a:rPr lang="en-US" altLang="vi-VN" sz="3200" b="1">
                <a:solidFill>
                  <a:srgbClr val="C00000"/>
                </a:solidFill>
                <a:latin typeface="Chu Van An" panose="02020603050405020304" pitchFamily="18" charset="0"/>
                <a:cs typeface="Chu Van An" panose="02020603050405020304" pitchFamily="18" charset="0"/>
              </a:rPr>
              <a:t>Phân dạng bài tập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61F9ED2D-C56C-485E-BB13-F68F1FC6F4C6}"/>
              </a:ext>
            </a:extLst>
          </p:cNvPr>
          <p:cNvGrpSpPr/>
          <p:nvPr/>
        </p:nvGrpSpPr>
        <p:grpSpPr>
          <a:xfrm>
            <a:off x="148025" y="877751"/>
            <a:ext cx="11973484" cy="5852207"/>
            <a:chOff x="189272" y="1264628"/>
            <a:chExt cx="11973484" cy="4552797"/>
          </a:xfrm>
        </p:grpSpPr>
        <p:sp>
          <p:nvSpPr>
            <p:cNvPr id="18" name="Content Placeholder 2">
              <a:extLst>
                <a:ext uri="{FF2B5EF4-FFF2-40B4-BE49-F238E27FC236}">
                  <a16:creationId xmlns:a16="http://schemas.microsoft.com/office/drawing/2014/main" xmlns="" id="{5C607D02-F3EA-4874-B48F-93ED609CEE50}"/>
                </a:ext>
              </a:extLst>
            </p:cNvPr>
            <p:cNvSpPr txBox="1">
              <a:spLocks/>
            </p:cNvSpPr>
            <p:nvPr/>
          </p:nvSpPr>
          <p:spPr>
            <a:xfrm>
              <a:off x="189272" y="1485008"/>
              <a:ext cx="11973484" cy="4332417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0000CC"/>
              </a:solidFill>
              <a:prstDash val="sysDash"/>
            </a:ln>
          </p:spPr>
          <p:txBody>
            <a:bodyPr vert="horz" lIns="91440" tIns="45720" rIns="91440" bIns="45720" rtlCol="0">
              <a:norm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3200" kern="1200">
                  <a:solidFill>
                    <a:srgbClr val="000066"/>
                  </a:solidFill>
                  <a:latin typeface="Chu Van An" panose="02020603050405020304" pitchFamily="18" charset="0"/>
                  <a:ea typeface="+mn-ea"/>
                  <a:cs typeface="Chu Van An" panose="02020603050405020304" pitchFamily="18" charset="0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3800" kern="1200">
                  <a:solidFill>
                    <a:schemeClr val="bg1">
                      <a:lumMod val="95000"/>
                    </a:schemeClr>
                  </a:solidFill>
                  <a:latin typeface="Chu Van An" panose="02020603050405020304" pitchFamily="18" charset="0"/>
                  <a:ea typeface="+mn-ea"/>
                  <a:cs typeface="Chu Van An" panose="02020603050405020304" pitchFamily="18" charset="0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3800" kern="1200">
                  <a:solidFill>
                    <a:schemeClr val="bg1">
                      <a:lumMod val="95000"/>
                    </a:schemeClr>
                  </a:solidFill>
                  <a:latin typeface="Chu Van An" panose="02020603050405020304" pitchFamily="18" charset="0"/>
                  <a:ea typeface="+mn-ea"/>
                  <a:cs typeface="Chu Van An" panose="02020603050405020304" pitchFamily="18" charset="0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3800" kern="1200">
                  <a:solidFill>
                    <a:schemeClr val="bg1">
                      <a:lumMod val="95000"/>
                    </a:schemeClr>
                  </a:solidFill>
                  <a:latin typeface="Chu Van An" panose="02020603050405020304" pitchFamily="18" charset="0"/>
                  <a:ea typeface="+mn-ea"/>
                  <a:cs typeface="Chu Van An" panose="02020603050405020304" pitchFamily="18" charset="0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3800" kern="1200">
                  <a:solidFill>
                    <a:schemeClr val="bg1">
                      <a:lumMod val="95000"/>
                    </a:schemeClr>
                  </a:solidFill>
                  <a:latin typeface="Chu Van An" panose="02020603050405020304" pitchFamily="18" charset="0"/>
                  <a:ea typeface="+mn-ea"/>
                  <a:cs typeface="Chu Van An" panose="02020603050405020304" pitchFamily="18" charset="0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1">
                <a:sym typeface="Wingdings 2" panose="05020102010507070707" pitchFamily="18" charset="2"/>
              </a:endParaRPr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xmlns="" id="{1C5BF100-4FBE-4CB4-B6E7-1F7B5CF0B112}"/>
                </a:ext>
              </a:extLst>
            </p:cNvPr>
            <p:cNvGrpSpPr/>
            <p:nvPr/>
          </p:nvGrpSpPr>
          <p:grpSpPr>
            <a:xfrm>
              <a:off x="259763" y="1264628"/>
              <a:ext cx="11419301" cy="475155"/>
              <a:chOff x="2660156" y="2247301"/>
              <a:chExt cx="11419301" cy="475155"/>
            </a:xfrm>
          </p:grpSpPr>
          <p:sp>
            <p:nvSpPr>
              <p:cNvPr id="14" name="Hexagon 26">
                <a:extLst>
                  <a:ext uri="{FF2B5EF4-FFF2-40B4-BE49-F238E27FC236}">
                    <a16:creationId xmlns:a16="http://schemas.microsoft.com/office/drawing/2014/main" xmlns="" id="{B3E21DF9-1EE7-48EE-81BF-7969A2791AC5}"/>
                  </a:ext>
                </a:extLst>
              </p:cNvPr>
              <p:cNvSpPr/>
              <p:nvPr/>
            </p:nvSpPr>
            <p:spPr bwMode="auto">
              <a:xfrm>
                <a:off x="2660156" y="2249372"/>
                <a:ext cx="3249079" cy="473084"/>
              </a:xfrm>
              <a:prstGeom prst="hexagon">
                <a:avLst>
                  <a:gd name="adj" fmla="val 31838"/>
                  <a:gd name="vf" fmla="val 115470"/>
                </a:avLst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1"/>
                </a:solidFill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 anchor="ctr"/>
              <a:lstStyle/>
              <a:p>
                <a:pPr>
                  <a:defRPr/>
                </a:pPr>
                <a:r>
                  <a:rPr lang="en-US" sz="3733" b="1" kern="0">
                    <a:solidFill>
                      <a:srgbClr val="C00000"/>
                    </a:solidFill>
                    <a:effectLst>
                      <a:outerShdw blurRad="76200" dist="38100" dir="5400000" algn="t" rotWithShape="0">
                        <a:prstClr val="black">
                          <a:alpha val="40000"/>
                        </a:prstClr>
                      </a:outerShdw>
                    </a:effectLst>
                    <a:latin typeface="Chu Van An" panose="02020603050405020304" pitchFamily="18" charset="0"/>
                    <a:cs typeface="Chu Van An" panose="02020603050405020304" pitchFamily="18" charset="0"/>
                    <a:sym typeface="Wingdings 2" panose="05020102010507070707" pitchFamily="18" charset="2"/>
                  </a:rPr>
                  <a:t></a:t>
                </a:r>
                <a:r>
                  <a:rPr lang="en-US" sz="3733" b="1" kern="0">
                    <a:solidFill>
                      <a:srgbClr val="0000CC"/>
                    </a:solidFill>
                    <a:effectLst>
                      <a:outerShdw blurRad="76200" dist="38100" dir="5400000" algn="t" rotWithShape="0">
                        <a:prstClr val="black">
                          <a:alpha val="40000"/>
                        </a:prstClr>
                      </a:outerShdw>
                    </a:effectLst>
                    <a:latin typeface="Chu Van An" panose="02020603050405020304" pitchFamily="18" charset="0"/>
                    <a:cs typeface="Chu Van An" panose="02020603050405020304" pitchFamily="18" charset="0"/>
                    <a:sym typeface="Wingdings 2" panose="05020102010507070707" pitchFamily="18" charset="2"/>
                  </a:rPr>
                  <a:t>.</a:t>
                </a:r>
                <a:r>
                  <a:rPr lang="en-US" sz="3733" b="1" kern="0">
                    <a:solidFill>
                      <a:srgbClr val="0000CC"/>
                    </a:solidFill>
                    <a:effectLst>
                      <a:outerShdw blurRad="76200" dist="38100" dir="5400000" algn="t" rotWithShape="0">
                        <a:prstClr val="black">
                          <a:alpha val="40000"/>
                        </a:prstClr>
                      </a:outerShdw>
                    </a:effectLst>
                    <a:latin typeface="Cambria" panose="02040503050406030204" pitchFamily="18" charset="0"/>
                    <a:cs typeface="Chu Van An" panose="02020603050405020304" pitchFamily="18" charset="0"/>
                  </a:rPr>
                  <a:t>Dạng 1:</a:t>
                </a:r>
                <a:endParaRPr lang="en-US" sz="3733" b="1" kern="0" dirty="0">
                  <a:solidFill>
                    <a:srgbClr val="0000CC"/>
                  </a:solidFill>
                  <a:effectLst>
                    <a:outerShdw blurRad="762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Cambria" panose="02040503050406030204" pitchFamily="18" charset="0"/>
                  <a:cs typeface="Chu Van An" panose="02020603050405020304" pitchFamily="18" charset="0"/>
                </a:endParaRPr>
              </a:p>
            </p:txBody>
          </p:sp>
          <p:sp>
            <p:nvSpPr>
              <p:cNvPr id="15" name="Chevron 29">
                <a:extLst>
                  <a:ext uri="{FF2B5EF4-FFF2-40B4-BE49-F238E27FC236}">
                    <a16:creationId xmlns:a16="http://schemas.microsoft.com/office/drawing/2014/main" xmlns="" id="{99BFC4DC-7A33-4BEA-AAE9-33513B37C698}"/>
                  </a:ext>
                </a:extLst>
              </p:cNvPr>
              <p:cNvSpPr/>
              <p:nvPr/>
            </p:nvSpPr>
            <p:spPr bwMode="auto">
              <a:xfrm>
                <a:off x="5733421" y="2247301"/>
                <a:ext cx="8346036" cy="473083"/>
              </a:xfrm>
              <a:prstGeom prst="chevron">
                <a:avLst>
                  <a:gd name="adj" fmla="val 34040"/>
                </a:avLst>
              </a:prstGeom>
              <a:solidFill>
                <a:srgbClr val="0000CC"/>
              </a:solidFill>
              <a:ln>
                <a:solidFill>
                  <a:srgbClr val="00B0F0"/>
                </a:solidFill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 anchor="ctr"/>
              <a:lstStyle/>
              <a:p>
                <a:pPr algn="ctr">
                  <a:defRPr/>
                </a:pPr>
                <a:r>
                  <a:rPr lang="en-US" sz="3733" b="1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cs typeface="Chu Van An" panose="02020603050405020304" pitchFamily="18" charset="0"/>
                  </a:rPr>
                  <a:t>Tìm nghiệm của bpt mũ c</a:t>
                </a:r>
                <a:r>
                  <a:rPr lang="vi-VN" sz="3733" b="1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cs typeface="Chu Van An" panose="02020603050405020304" pitchFamily="18" charset="0"/>
                  </a:rPr>
                  <a:t>ơ</a:t>
                </a:r>
                <a:r>
                  <a:rPr lang="en-US" sz="3733" b="1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cs typeface="Chu Van An" panose="02020603050405020304" pitchFamily="18" charset="0"/>
                  </a:rPr>
                  <a:t> bản</a:t>
                </a:r>
                <a:endParaRPr lang="en-US" sz="3733" b="1" kern="0" dirty="0">
                  <a:solidFill>
                    <a:schemeClr val="bg1">
                      <a:lumMod val="95000"/>
                    </a:schemeClr>
                  </a:solidFill>
                  <a:effectLst>
                    <a:outerShdw blurRad="762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Chu Van An" panose="02020603050405020304" pitchFamily="18" charset="0"/>
                  <a:cs typeface="Chu Van An" panose="02020603050405020304" pitchFamily="18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Content Placeholder 2">
                <a:extLst>
                  <a:ext uri="{FF2B5EF4-FFF2-40B4-BE49-F238E27FC236}">
                    <a16:creationId xmlns:a16="http://schemas.microsoft.com/office/drawing/2014/main" xmlns="" id="{2B2853A7-18F7-4ED0-A163-BA3E008E32F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48025" y="1755315"/>
                <a:ext cx="11895950" cy="4989870"/>
              </a:xfrm>
              <a:prstGeom prst="rect">
                <a:avLst/>
              </a:prstGeom>
              <a:noFill/>
              <a:ln>
                <a:noFill/>
                <a:prstDash val="sysDash"/>
              </a:ln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b="1">
                    <a:solidFill>
                      <a:srgbClr val="FF0000"/>
                    </a:solidFill>
                    <a:ea typeface="Times New Roman" panose="02020603050405020304" pitchFamily="18" charset="0"/>
                    <a:sym typeface="Wingdings 2" panose="05020102010507070707" pitchFamily="18" charset="2"/>
                  </a:rPr>
                  <a:t></a:t>
                </a:r>
                <a:r>
                  <a:rPr lang="en-US" b="1" i="1">
                    <a:solidFill>
                      <a:srgbClr val="0000CC"/>
                    </a:solidFill>
                    <a:ea typeface="Times New Roman" panose="02020603050405020304" pitchFamily="18" charset="0"/>
                    <a:sym typeface="Wingdings 2" panose="05020102010507070707" pitchFamily="18" charset="2"/>
                  </a:rPr>
                  <a:t>.</a:t>
                </a:r>
                <a:r>
                  <a:rPr lang="en-US" b="1" i="1">
                    <a:solidFill>
                      <a:srgbClr val="0000CC"/>
                    </a:solidFill>
                    <a:ea typeface="Times New Roman" panose="02020603050405020304" pitchFamily="18" charset="0"/>
                  </a:rPr>
                  <a:t>Phương pháp: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/>
                  <a:t>Xét </a:t>
                </a:r>
                <a:r>
                  <a:rPr lang="en-US" dirty="0" err="1"/>
                  <a:t>bất</a:t>
                </a:r>
                <a:r>
                  <a:rPr lang="en-US" dirty="0"/>
                  <a:t> </a:t>
                </a:r>
                <a:r>
                  <a:rPr lang="en-US" dirty="0" err="1"/>
                  <a:t>phương</a:t>
                </a:r>
                <a:r>
                  <a:rPr lang="en-US" dirty="0"/>
                  <a:t> </a:t>
                </a:r>
                <a:r>
                  <a:rPr lang="en-US" dirty="0" err="1"/>
                  <a:t>trình</a:t>
                </a:r>
                <a:r>
                  <a:rPr lang="en-US" dirty="0"/>
                  <a:t> </a:t>
                </a:r>
                <a:r>
                  <a:rPr lang="en-US" dirty="0" err="1"/>
                  <a:t>mũ</a:t>
                </a:r>
                <a:r>
                  <a:rPr lang="en-US" dirty="0"/>
                  <a:t> </a:t>
                </a:r>
                <a:r>
                  <a:rPr lang="en-US" dirty="0" err="1"/>
                  <a:t>cơ</a:t>
                </a:r>
                <a:r>
                  <a:rPr lang="en-US" dirty="0"/>
                  <a:t> </a:t>
                </a:r>
                <a:r>
                  <a:rPr lang="en-US" dirty="0" err="1"/>
                  <a:t>bản</a:t>
                </a:r>
                <a:r>
                  <a:rPr lang="en-US" dirty="0"/>
                  <a:t> </a:t>
                </a:r>
                <a:r>
                  <a:rPr lang="en-US" dirty="0" err="1"/>
                  <a:t>có</a:t>
                </a:r>
                <a:r>
                  <a:rPr lang="en-US" dirty="0"/>
                  <a:t> </a:t>
                </a:r>
                <a:r>
                  <a:rPr lang="en-US" dirty="0" err="1"/>
                  <a:t>dạng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  <a:p>
                <a:r>
                  <a:rPr lang="en-US" b="1">
                    <a:solidFill>
                      <a:srgbClr val="FF0000"/>
                    </a:solidFill>
                    <a:latin typeface="Yu Gothic" panose="020B0400000000000000" pitchFamily="34" charset="-128"/>
                    <a:ea typeface="Yu Gothic" panose="020B0400000000000000" pitchFamily="34" charset="-128"/>
                  </a:rPr>
                  <a:t>⦿</a:t>
                </a:r>
                <a:r>
                  <a:rPr lang="en-US" b="1" i="1">
                    <a:solidFill>
                      <a:srgbClr val="0000CC"/>
                    </a:solidFill>
                  </a:rPr>
                  <a:t>Nếu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US" b="1" i="1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1" i="1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dirty="0"/>
                  <a:t>, </a:t>
                </a:r>
                <a:r>
                  <a:rPr lang="en-US" dirty="0" err="1"/>
                  <a:t>tập</a:t>
                </a:r>
                <a:r>
                  <a:rPr lang="en-US" dirty="0"/>
                  <a:t> </a:t>
                </a:r>
                <a:r>
                  <a:rPr lang="en-US" dirty="0" err="1"/>
                  <a:t>nghiệm</a:t>
                </a:r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:r>
                  <a:rPr lang="en-US" dirty="0" err="1"/>
                  <a:t>bất</a:t>
                </a:r>
                <a:r>
                  <a:rPr lang="en-US" dirty="0"/>
                  <a:t> </a:t>
                </a:r>
                <a:r>
                  <a:rPr lang="en-US" dirty="0" err="1"/>
                  <a:t>phương</a:t>
                </a:r>
                <a:r>
                  <a:rPr lang="en-US" dirty="0"/>
                  <a:t> </a:t>
                </a:r>
                <a:r>
                  <a:rPr lang="en-US" dirty="0" err="1"/>
                  <a:t>trình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dirty="0"/>
                  <a:t>, </a:t>
                </a:r>
                <a:r>
                  <a:rPr lang="en-US" dirty="0" err="1"/>
                  <a:t>vì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>
                        <a:latin typeface="Cambria Math" panose="02040503050406030204" pitchFamily="18" charset="0"/>
                      </a:rPr>
                      <m:t>  ∀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  <a:p>
                <a:r>
                  <a:rPr lang="en-US" b="1">
                    <a:solidFill>
                      <a:srgbClr val="FF0000"/>
                    </a:solidFill>
                    <a:latin typeface="Yu Gothic" panose="020B0400000000000000" pitchFamily="34" charset="-128"/>
                    <a:ea typeface="Yu Gothic" panose="020B0400000000000000" pitchFamily="34" charset="-128"/>
                  </a:rPr>
                  <a:t>⦿</a:t>
                </a:r>
                <a:r>
                  <a:rPr lang="en-US" b="1" i="1">
                    <a:solidFill>
                      <a:srgbClr val="0000CC"/>
                    </a:solidFill>
                  </a:rPr>
                  <a:t>Nếu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US" b="1" i="1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b="1" i="1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b="1" i="1" dirty="0">
                    <a:solidFill>
                      <a:srgbClr val="0000CC"/>
                    </a:solidFill>
                  </a:rPr>
                  <a:t> </a:t>
                </a:r>
                <a:r>
                  <a:rPr lang="en-US" dirty="0" err="1"/>
                  <a:t>thì</a:t>
                </a:r>
                <a:r>
                  <a:rPr lang="en-US" dirty="0"/>
                  <a:t> </a:t>
                </a:r>
                <a:r>
                  <a:rPr lang="en-US" dirty="0" err="1"/>
                  <a:t>bất</a:t>
                </a:r>
                <a:r>
                  <a:rPr lang="en-US" dirty="0"/>
                  <a:t> </a:t>
                </a:r>
                <a:r>
                  <a:rPr lang="en-US" dirty="0" err="1"/>
                  <a:t>phương</a:t>
                </a:r>
                <a:r>
                  <a:rPr lang="en-US" dirty="0"/>
                  <a:t> </a:t>
                </a:r>
                <a:r>
                  <a:rPr lang="en-US" dirty="0" err="1"/>
                  <a:t>trình</a:t>
                </a:r>
                <a:r>
                  <a:rPr lang="en-US" dirty="0"/>
                  <a:t> </a:t>
                </a:r>
                <a:r>
                  <a:rPr lang="en-US" dirty="0" err="1"/>
                  <a:t>tương</a:t>
                </a:r>
                <a:r>
                  <a:rPr lang="en-US" dirty="0"/>
                  <a:t> </a:t>
                </a:r>
                <a:r>
                  <a:rPr lang="en-US" dirty="0" err="1"/>
                  <a:t>đương</a:t>
                </a:r>
                <a:r>
                  <a:rPr lang="en-US" dirty="0"/>
                  <a:t> </a:t>
                </a:r>
                <a:r>
                  <a:rPr lang="en-US" dirty="0" err="1"/>
                  <a:t>với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&gt;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/>
                        </m:sSub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/>
                  <a:t>Với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, </a:t>
                </a:r>
                <a:r>
                  <a:rPr lang="en-US" dirty="0" err="1"/>
                  <a:t>nghiệm</a:t>
                </a:r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:r>
                  <a:rPr lang="en-US" dirty="0" err="1"/>
                  <a:t>bất</a:t>
                </a:r>
                <a:r>
                  <a:rPr lang="en-US" dirty="0"/>
                  <a:t> </a:t>
                </a:r>
                <a:r>
                  <a:rPr lang="en-US" dirty="0" err="1"/>
                  <a:t>phương</a:t>
                </a:r>
                <a:r>
                  <a:rPr lang="en-US" dirty="0"/>
                  <a:t> </a:t>
                </a:r>
                <a:r>
                  <a:rPr lang="en-US" dirty="0" err="1"/>
                  <a:t>trình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&gt;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log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/>
                  <a:t>Với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, </a:t>
                </a:r>
                <a:r>
                  <a:rPr lang="en-US" dirty="0" err="1"/>
                  <a:t>nghiệm</a:t>
                </a:r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:r>
                  <a:rPr lang="en-US" dirty="0" err="1"/>
                  <a:t>bất</a:t>
                </a:r>
                <a:r>
                  <a:rPr lang="en-US" dirty="0"/>
                  <a:t> </a:t>
                </a:r>
                <a:r>
                  <a:rPr lang="en-US" dirty="0" err="1"/>
                  <a:t>phương</a:t>
                </a:r>
                <a:r>
                  <a:rPr lang="en-US" dirty="0"/>
                  <a:t> </a:t>
                </a:r>
                <a:r>
                  <a:rPr lang="en-US" dirty="0" err="1"/>
                  <a:t>trình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𝑙𝑜𝑔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  <a:p>
                <a:pPr marL="858838" algn="just">
                  <a:spcBef>
                    <a:spcPts val="60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endParaRPr lang="en-US">
                  <a:solidFill>
                    <a:srgbClr val="002060"/>
                  </a:solidFill>
                </a:endParaRPr>
              </a:p>
              <a:p>
                <a:pPr algn="just">
                  <a:spcBef>
                    <a:spcPts val="600"/>
                  </a:spcBef>
                  <a:spcAft>
                    <a:spcPts val="600"/>
                  </a:spcAft>
                </a:pPr>
                <a:endParaRPr lang="vi-VN" dirty="0">
                  <a:solidFill>
                    <a:srgbClr val="002060"/>
                  </a:solidFill>
                </a:endParaRPr>
              </a:p>
              <a:p>
                <a:pPr algn="just">
                  <a:spcBef>
                    <a:spcPts val="600"/>
                  </a:spcBef>
                  <a:spcAft>
                    <a:spcPts val="600"/>
                  </a:spcAft>
                </a:pPr>
                <a:endParaRPr lang="en-US">
                  <a:solidFill>
                    <a:srgbClr val="002060"/>
                  </a:solidFill>
                </a:endParaRPr>
              </a:p>
              <a:p>
                <a:pPr algn="just">
                  <a:spcBef>
                    <a:spcPts val="600"/>
                  </a:spcBef>
                  <a:spcAft>
                    <a:spcPts val="600"/>
                  </a:spcAft>
                </a:pPr>
                <a:endParaRPr lang="vi-VN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3" name="Content Placeholder 2">
                <a:extLst>
                  <a:ext uri="{FF2B5EF4-FFF2-40B4-BE49-F238E27FC236}">
                    <a16:creationId xmlns:a16="http://schemas.microsoft.com/office/drawing/2014/main" id="{2B2853A7-18F7-4ED0-A163-BA3E008E32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025" y="1755315"/>
                <a:ext cx="11895950" cy="4989870"/>
              </a:xfrm>
              <a:prstGeom prst="rect">
                <a:avLst/>
              </a:prstGeom>
              <a:blipFill>
                <a:blip r:embed="rId4"/>
                <a:stretch>
                  <a:fillRect l="-1281" t="-2689"/>
                </a:stretch>
              </a:blipFill>
              <a:ln>
                <a:noFill/>
                <a:prstDash val="sysDash"/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5889791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uiExpand="1" build="p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CA91DD8-A731-469A-BB09-5E7BA9C6C8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1773" y="6745185"/>
            <a:ext cx="3903108" cy="7917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BECD3442-55B7-44D2-8B0C-A48AFFBF41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7574" y="6597297"/>
            <a:ext cx="2775439" cy="295777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8CCF46B5-7D20-415B-98D6-CFFB006B8506}"/>
              </a:ext>
            </a:extLst>
          </p:cNvPr>
          <p:cNvGrpSpPr/>
          <p:nvPr/>
        </p:nvGrpSpPr>
        <p:grpSpPr>
          <a:xfrm>
            <a:off x="3111340" y="75940"/>
            <a:ext cx="738457" cy="685800"/>
            <a:chOff x="1995645" y="1654893"/>
            <a:chExt cx="738457" cy="685800"/>
          </a:xfrm>
        </p:grpSpPr>
        <p:sp>
          <p:nvSpPr>
            <p:cNvPr id="16" name="AutoShape 43">
              <a:extLst>
                <a:ext uri="{FF2B5EF4-FFF2-40B4-BE49-F238E27FC236}">
                  <a16:creationId xmlns:a16="http://schemas.microsoft.com/office/drawing/2014/main" xmlns="" id="{EC2DAE92-0740-455C-998C-06ED1994E71D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995645" y="1654893"/>
              <a:ext cx="738457" cy="685800"/>
            </a:xfrm>
            <a:prstGeom prst="diamond">
              <a:avLst/>
            </a:prstGeom>
            <a:solidFill>
              <a:srgbClr val="FF0000"/>
            </a:solidFill>
            <a:ln w="25400" algn="ctr">
              <a:solidFill>
                <a:schemeClr val="bg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3200">
                <a:latin typeface="Chu Van An" panose="02020603050405020304" pitchFamily="18" charset="0"/>
                <a:cs typeface="Chu Van An" panose="02020603050405020304" pitchFamily="18" charset="0"/>
              </a:endParaRPr>
            </a:p>
          </p:txBody>
        </p:sp>
        <p:sp>
          <p:nvSpPr>
            <p:cNvPr id="17" name="Text Box 45">
              <a:extLst>
                <a:ext uri="{FF2B5EF4-FFF2-40B4-BE49-F238E27FC236}">
                  <a16:creationId xmlns:a16="http://schemas.microsoft.com/office/drawing/2014/main" xmlns="" id="{B73BB27B-82AA-46BA-B313-9BBC4936D223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2067356" y="1730836"/>
              <a:ext cx="595035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vi-VN" sz="3200" b="1">
                  <a:solidFill>
                    <a:srgbClr val="FFFF00"/>
                  </a:solidFill>
                  <a:latin typeface="Yu Gothic" panose="020B0400000000000000" pitchFamily="34" charset="-128"/>
                  <a:ea typeface="Yu Gothic" panose="020B0400000000000000" pitchFamily="34" charset="-128"/>
                  <a:cs typeface="Chu Van An" panose="02020603050405020304" pitchFamily="18" charset="0"/>
                </a:rPr>
                <a:t>⓷</a:t>
              </a:r>
              <a:endParaRPr lang="en-US" altLang="vi-VN" sz="3200" b="1">
                <a:solidFill>
                  <a:srgbClr val="FFFF00"/>
                </a:solidFill>
                <a:latin typeface="Chu Van An" panose="02020603050405020304" pitchFamily="18" charset="0"/>
                <a:cs typeface="Chu Van An" panose="02020603050405020304" pitchFamily="18" charset="0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0C4A8818-A8C6-40B2-93FC-502248369014}"/>
              </a:ext>
            </a:extLst>
          </p:cNvPr>
          <p:cNvGrpSpPr/>
          <p:nvPr/>
        </p:nvGrpSpPr>
        <p:grpSpPr>
          <a:xfrm>
            <a:off x="-1372803" y="2046835"/>
            <a:ext cx="9144003" cy="5329684"/>
            <a:chOff x="-1059316" y="1014150"/>
            <a:chExt cx="9144002" cy="5329684"/>
          </a:xfrm>
        </p:grpSpPr>
        <p:pic>
          <p:nvPicPr>
            <p:cNvPr id="20" name="Picture 345" descr="shadow_1_m">
              <a:extLst>
                <a:ext uri="{FF2B5EF4-FFF2-40B4-BE49-F238E27FC236}">
                  <a16:creationId xmlns:a16="http://schemas.microsoft.com/office/drawing/2014/main" xmlns="" id="{E4140265-4281-4518-8FC8-899425A5D0E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/>
            <a:srcRect r="61411"/>
            <a:stretch>
              <a:fillRect/>
            </a:stretch>
          </p:blipFill>
          <p:spPr bwMode="gray">
            <a:xfrm flipH="1">
              <a:off x="419251" y="1014150"/>
              <a:ext cx="67637" cy="53296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" name="Picture 345" descr="shadow_1_m">
              <a:extLst>
                <a:ext uri="{FF2B5EF4-FFF2-40B4-BE49-F238E27FC236}">
                  <a16:creationId xmlns:a16="http://schemas.microsoft.com/office/drawing/2014/main" xmlns="" id="{9DFFB59F-41F6-40E0-93B9-B0DF75A1541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/>
            <a:srcRect r="61411"/>
            <a:stretch>
              <a:fillRect/>
            </a:stretch>
          </p:blipFill>
          <p:spPr bwMode="gray">
            <a:xfrm rot="16200000" flipH="1">
              <a:off x="3489825" y="1078573"/>
              <a:ext cx="45719" cy="91440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4" name="Hexagon 26">
            <a:extLst>
              <a:ext uri="{FF2B5EF4-FFF2-40B4-BE49-F238E27FC236}">
                <a16:creationId xmlns:a16="http://schemas.microsoft.com/office/drawing/2014/main" xmlns="" id="{F8C658E0-2FBF-41D6-899E-A9FB2E7EC7FC}"/>
              </a:ext>
            </a:extLst>
          </p:cNvPr>
          <p:cNvSpPr/>
          <p:nvPr/>
        </p:nvSpPr>
        <p:spPr bwMode="auto">
          <a:xfrm>
            <a:off x="3921507" y="123655"/>
            <a:ext cx="5446567" cy="685800"/>
          </a:xfrm>
          <a:prstGeom prst="hexagon">
            <a:avLst>
              <a:gd name="adj" fmla="val 31838"/>
              <a:gd name="vf" fmla="val 115470"/>
            </a:avLst>
          </a:prstGeom>
          <a:solidFill>
            <a:srgbClr val="FFFF99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/>
          <a:lstStyle/>
          <a:p>
            <a:pPr algn="ctr"/>
            <a:r>
              <a:rPr lang="en-US" altLang="vi-VN" sz="3200" b="1">
                <a:solidFill>
                  <a:srgbClr val="0000CC"/>
                </a:solidFill>
                <a:latin typeface="Chu Van An" panose="02020603050405020304" pitchFamily="18" charset="0"/>
                <a:cs typeface="Chu Van An" panose="02020603050405020304" pitchFamily="18" charset="0"/>
              </a:rPr>
              <a:t>Bài tập minh họa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Content Placeholder 2">
                <a:extLst>
                  <a:ext uri="{FF2B5EF4-FFF2-40B4-BE49-F238E27FC236}">
                    <a16:creationId xmlns:a16="http://schemas.microsoft.com/office/drawing/2014/main" xmlns="" id="{1CB4C6FF-9D2A-4DB8-995D-95E7EA1CCA0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20012" y="1002047"/>
                <a:ext cx="11951976" cy="1948971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rgbClr val="0000CC"/>
                </a:solidFill>
                <a:prstDash val="sysDash"/>
              </a:ln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vi-VN" b="1" u="sng">
                    <a:solidFill>
                      <a:srgbClr val="0000CC"/>
                    </a:solidFill>
                  </a:rPr>
                  <a:t>Câu </a:t>
                </a:r>
                <a:r>
                  <a:rPr lang="en-US" b="1" u="sng">
                    <a:solidFill>
                      <a:srgbClr val="0000CC"/>
                    </a:solidFill>
                  </a:rPr>
                  <a:t>1</a:t>
                </a:r>
                <a:r>
                  <a:rPr lang="vi-VN" b="1">
                    <a:solidFill>
                      <a:srgbClr val="0000CC"/>
                    </a:solidFill>
                  </a:rPr>
                  <a:t>:</a:t>
                </a:r>
                <a:r>
                  <a:rPr lang="en-US" b="1">
                    <a:solidFill>
                      <a:srgbClr val="0000CC"/>
                    </a:solidFill>
                  </a:rPr>
                  <a:t> </a:t>
                </a:r>
                <a:r>
                  <a:rPr lang="en-US" dirty="0"/>
                  <a:t>Tập </a:t>
                </a:r>
                <a:r>
                  <a:rPr lang="en-US" dirty="0" err="1"/>
                  <a:t>nghiệm</a:t>
                </a:r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:r>
                  <a:rPr lang="en-US" dirty="0" err="1"/>
                  <a:t>bất</a:t>
                </a:r>
                <a:r>
                  <a:rPr lang="en-US" dirty="0"/>
                  <a:t> </a:t>
                </a:r>
                <a:r>
                  <a:rPr lang="en-US" dirty="0" err="1"/>
                  <a:t>phương</a:t>
                </a:r>
                <a:r>
                  <a:rPr lang="en-US" dirty="0"/>
                  <a:t> </a:t>
                </a:r>
                <a:r>
                  <a:rPr lang="en-US" dirty="0" err="1"/>
                  <a:t>trình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p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−2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&lt;27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endParaRPr lang="en-US" dirty="0"/>
              </a:p>
              <a:p>
                <a:r>
                  <a:rPr lang="en-US" b="1"/>
                  <a:t>	</a:t>
                </a:r>
                <a:r>
                  <a:rPr lang="fr-FR" b="1">
                    <a:solidFill>
                      <a:srgbClr val="0000CC"/>
                    </a:solidFill>
                    <a:latin typeface="Yu Gothic" panose="020B0400000000000000" pitchFamily="34" charset="-128"/>
                    <a:ea typeface="Yu Gothic" panose="020B0400000000000000" pitchFamily="34" charset="-128"/>
                  </a:rPr>
                  <a:t> Ⓐ</a:t>
                </a:r>
                <a:r>
                  <a:rPr lang="en-US" b="1"/>
                  <a:t>.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;+</m:t>
                        </m:r>
                        <m:r>
                          <a:rPr lang="en-US" b="1">
                            <a:latin typeface="Cambria Math" panose="02040503050406030204" pitchFamily="18" charset="0"/>
                          </a:rPr>
                          <m:t>∞</m:t>
                        </m:r>
                      </m:e>
                    </m:d>
                  </m:oMath>
                </a14:m>
                <a:r>
                  <a:rPr lang="en-US" b="1" dirty="0"/>
                  <a:t>			</a:t>
                </a:r>
                <a:r>
                  <a:rPr lang="en-US" b="1"/>
                  <a:t>	</a:t>
                </a:r>
                <a:r>
                  <a:rPr lang="fr-FR" b="1">
                    <a:solidFill>
                      <a:srgbClr val="0000CC"/>
                    </a:solidFill>
                    <a:latin typeface="Yu Gothic" panose="020B0400000000000000" pitchFamily="34" charset="-128"/>
                    <a:ea typeface="Yu Gothic" panose="020B0400000000000000" pitchFamily="34" charset="-128"/>
                  </a:rPr>
                  <a:t>Ⓑ</a:t>
                </a:r>
                <a:r>
                  <a:rPr lang="en-US" b="1"/>
                  <a:t>.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</m:d>
                  </m:oMath>
                </a14:m>
                <a:endParaRPr lang="en-US" dirty="0"/>
              </a:p>
              <a:p>
                <a:r>
                  <a:rPr lang="en-US" b="1"/>
                  <a:t>	</a:t>
                </a:r>
                <a:r>
                  <a:rPr lang="fr-FR" b="1">
                    <a:solidFill>
                      <a:srgbClr val="0000CC"/>
                    </a:solidFill>
                    <a:latin typeface="Yu Gothic" panose="020B0400000000000000" pitchFamily="34" charset="-128"/>
                    <a:ea typeface="Yu Gothic" panose="020B0400000000000000" pitchFamily="34" charset="-128"/>
                  </a:rPr>
                  <a:t> Ⓒ</a:t>
                </a:r>
                <a:r>
                  <a:rPr lang="en-US" b="1"/>
                  <a:t>.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1">
                            <a:latin typeface="Cambria Math" panose="02040503050406030204" pitchFamily="18" charset="0"/>
                          </a:rPr>
                          <m:t>∞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;−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  <m:r>
                      <a:rPr lang="en-US" b="1">
                        <a:latin typeface="Cambria Math" panose="02040503050406030204" pitchFamily="18" charset="0"/>
                      </a:rPr>
                      <m:t>∪</m:t>
                    </m:r>
                    <m:d>
                      <m:dPr>
                        <m:ctrlPr>
                          <a:rPr lang="en-US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;+</m:t>
                        </m:r>
                        <m:r>
                          <a:rPr lang="en-US" b="1">
                            <a:latin typeface="Cambria Math" panose="02040503050406030204" pitchFamily="18" charset="0"/>
                          </a:rPr>
                          <m:t>∞</m:t>
                        </m:r>
                      </m:e>
                    </m:d>
                  </m:oMath>
                </a14:m>
                <a:r>
                  <a:rPr lang="en-US" b="1" dirty="0"/>
                  <a:t>	</a:t>
                </a:r>
                <a:r>
                  <a:rPr lang="en-US" b="1"/>
                  <a:t>	</a:t>
                </a:r>
                <a:r>
                  <a:rPr lang="fr-FR" b="1">
                    <a:solidFill>
                      <a:srgbClr val="0000CC"/>
                    </a:solidFill>
                    <a:latin typeface="Yu Gothic" panose="020B0400000000000000" pitchFamily="34" charset="-128"/>
                    <a:ea typeface="Yu Gothic" panose="020B0400000000000000" pitchFamily="34" charset="-128"/>
                  </a:rPr>
                  <a:t>Ⓓ</a:t>
                </a:r>
                <a:r>
                  <a:rPr lang="en-US" b="1"/>
                  <a:t>.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1">
                            <a:latin typeface="Cambria Math" panose="02040503050406030204" pitchFamily="18" charset="0"/>
                          </a:rPr>
                          <m:t>∞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;−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</m:oMath>
                </a14:m>
                <a:endParaRPr lang="en-US" dirty="0"/>
              </a:p>
              <a:p>
                <a:pPr marL="629920" indent="-629920" algn="just">
                  <a:lnSpc>
                    <a:spcPct val="115000"/>
                  </a:lnSpc>
                  <a:spcBef>
                    <a:spcPts val="600"/>
                  </a:spcBef>
                  <a:spcAft>
                    <a:spcPts val="0"/>
                  </a:spcAft>
                  <a:tabLst>
                    <a:tab pos="629920" algn="l"/>
                  </a:tabLst>
                </a:pPr>
                <a:r>
                  <a:rPr lang="en-US" b="1">
                    <a:solidFill>
                      <a:srgbClr val="0000CC"/>
                    </a:solidFill>
                    <a:latin typeface="Chu Van An" panose="02020603050405020304"/>
                    <a:ea typeface="Times New Roman" panose="02020603050405020304" pitchFamily="18" charset="0"/>
                  </a:rPr>
                  <a:t> </a:t>
                </a:r>
                <a:endParaRPr lang="en-US" dirty="0">
                  <a:solidFill>
                    <a:srgbClr val="0000CC"/>
                  </a:solidFill>
                  <a:latin typeface="Chu Van An" panose="02020603050405020304"/>
                </a:endParaRPr>
              </a:p>
            </p:txBody>
          </p:sp>
        </mc:Choice>
        <mc:Fallback xmlns="">
          <p:sp>
            <p:nvSpPr>
              <p:cNvPr id="25" name="Content Placeholder 2">
                <a:extLst>
                  <a:ext uri="{FF2B5EF4-FFF2-40B4-BE49-F238E27FC236}">
                    <a16:creationId xmlns:a16="http://schemas.microsoft.com/office/drawing/2014/main" id="{1CB4C6FF-9D2A-4DB8-995D-95E7EA1CCA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012" y="1002047"/>
                <a:ext cx="11951976" cy="1948971"/>
              </a:xfrm>
              <a:prstGeom prst="rect">
                <a:avLst/>
              </a:prstGeom>
              <a:blipFill>
                <a:blip r:embed="rId5"/>
                <a:stretch>
                  <a:fillRect l="-1274" t="-3416" b="-28261"/>
                </a:stretch>
              </a:blipFill>
              <a:ln>
                <a:solidFill>
                  <a:srgbClr val="0000CC"/>
                </a:solidFill>
                <a:prstDash val="sysDash"/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6" name="Content Placeholder 2">
                <a:extLst>
                  <a:ext uri="{FF2B5EF4-FFF2-40B4-BE49-F238E27FC236}">
                    <a16:creationId xmlns:a16="http://schemas.microsoft.com/office/drawing/2014/main" xmlns="" id="{BFC44F5D-5A03-429E-A3E3-CCED1EEF7D3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20013" y="2990083"/>
                <a:ext cx="6280788" cy="3794687"/>
              </a:xfrm>
              <a:prstGeom prst="rect">
                <a:avLst/>
              </a:prstGeom>
              <a:solidFill>
                <a:srgbClr val="CCFFFF"/>
              </a:solidFill>
              <a:ln>
                <a:solidFill>
                  <a:srgbClr val="0000CC"/>
                </a:solidFill>
                <a:prstDash val="sysDot"/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b="1">
                    <a:solidFill>
                      <a:srgbClr val="0000CC"/>
                    </a:solidFill>
                    <a:sym typeface="Wingdings 2" panose="05020102010507070707" pitchFamily="18" charset="2"/>
                  </a:rPr>
                  <a:t></a:t>
                </a:r>
                <a:r>
                  <a:rPr lang="en-US" b="1">
                    <a:solidFill>
                      <a:srgbClr val="0000CC"/>
                    </a:solidFill>
                  </a:rPr>
                  <a:t>Lời giải</a:t>
                </a:r>
                <a:r>
                  <a:rPr lang="en-US" b="1">
                    <a:solidFill>
                      <a:srgbClr val="0000CC"/>
                    </a:solidFill>
                    <a:latin typeface="Cambria Math" panose="02040503050406030204" pitchFamily="18" charset="0"/>
                  </a:rPr>
                  <a:t> </a:t>
                </a:r>
                <a:endParaRPr lang="en-US" b="1" dirty="0">
                  <a:solidFill>
                    <a:srgbClr val="0000CC"/>
                  </a:solidFill>
                  <a:latin typeface="Cambria Math" panose="02040503050406030204" pitchFamily="18" charset="0"/>
                </a:endParaRP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p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−2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&lt;27</m:t>
                    </m:r>
                  </m:oMath>
                </a14:m>
                <a:endParaRPr lang="en-US" b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⇔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−2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log</m:t>
                        </m:r>
                      </m:e>
                      <m:sub>
                        <m:r>
                          <a:rPr lang="en-US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dirty="0"/>
                  <a:t>7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>
                          <a:latin typeface="Cambria Math" panose="02040503050406030204" pitchFamily="18" charset="0"/>
                        </a:rPr>
                        <m:t>⇔</m:t>
                      </m:r>
                      <m:sSup>
                        <m:sSupPr>
                          <m:ctrlPr>
                            <a:rPr lang="en-US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−2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−3&lt;0</m:t>
                      </m:r>
                    </m:oMath>
                  </m:oMathPara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⇔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−1&lt;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&lt;3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nl-NL" b="1" dirty="0"/>
                  <a:t>Chọn B</a:t>
                </a:r>
                <a:r>
                  <a:rPr lang="nl-NL" dirty="0"/>
                  <a:t> </a:t>
                </a:r>
                <a:endParaRPr lang="en-US" dirty="0"/>
              </a:p>
            </p:txBody>
          </p:sp>
        </mc:Choice>
        <mc:Fallback>
          <p:sp>
            <p:nvSpPr>
              <p:cNvPr id="26" name="Content Placeholder 2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BFC44F5D-5A03-429E-A3E3-CCED1EEF7D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013" y="2990083"/>
                <a:ext cx="6280788" cy="3794687"/>
              </a:xfrm>
              <a:prstGeom prst="rect">
                <a:avLst/>
              </a:prstGeom>
              <a:blipFill rotWithShape="1">
                <a:blip r:embed="rId6"/>
                <a:stretch>
                  <a:fillRect l="-2422" t="-3040"/>
                </a:stretch>
              </a:blipFill>
              <a:ln>
                <a:solidFill>
                  <a:srgbClr val="0000CC"/>
                </a:solidFill>
                <a:prstDash val="sysDot"/>
              </a:ln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Freeform 47">
            <a:extLst>
              <a:ext uri="{FF2B5EF4-FFF2-40B4-BE49-F238E27FC236}">
                <a16:creationId xmlns:a16="http://schemas.microsoft.com/office/drawing/2014/main" xmlns="" id="{6ACB5B1B-48B8-40C6-8225-17431559E32B}"/>
              </a:ext>
            </a:extLst>
          </p:cNvPr>
          <p:cNvSpPr/>
          <p:nvPr/>
        </p:nvSpPr>
        <p:spPr>
          <a:xfrm>
            <a:off x="6644790" y="1530563"/>
            <a:ext cx="451560" cy="635263"/>
          </a:xfrm>
          <a:custGeom>
            <a:avLst/>
            <a:gdLst>
              <a:gd name="connsiteX0" fmla="*/ 169069 w 397669"/>
              <a:gd name="connsiteY0" fmla="*/ 176212 h 280987"/>
              <a:gd name="connsiteX1" fmla="*/ 73819 w 397669"/>
              <a:gd name="connsiteY1" fmla="*/ 97631 h 280987"/>
              <a:gd name="connsiteX2" fmla="*/ 0 w 397669"/>
              <a:gd name="connsiteY2" fmla="*/ 169068 h 280987"/>
              <a:gd name="connsiteX3" fmla="*/ 126206 w 397669"/>
              <a:gd name="connsiteY3" fmla="*/ 280987 h 280987"/>
              <a:gd name="connsiteX4" fmla="*/ 219075 w 397669"/>
              <a:gd name="connsiteY4" fmla="*/ 273843 h 280987"/>
              <a:gd name="connsiteX5" fmla="*/ 397669 w 397669"/>
              <a:gd name="connsiteY5" fmla="*/ 35718 h 280987"/>
              <a:gd name="connsiteX6" fmla="*/ 376237 w 397669"/>
              <a:gd name="connsiteY6" fmla="*/ 0 h 280987"/>
              <a:gd name="connsiteX7" fmla="*/ 169069 w 397669"/>
              <a:gd name="connsiteY7" fmla="*/ 176212 h 280987"/>
              <a:gd name="connsiteX0" fmla="*/ 169069 w 397669"/>
              <a:gd name="connsiteY0" fmla="*/ 176212 h 289079"/>
              <a:gd name="connsiteX1" fmla="*/ 73819 w 397669"/>
              <a:gd name="connsiteY1" fmla="*/ 97631 h 289079"/>
              <a:gd name="connsiteX2" fmla="*/ 0 w 397669"/>
              <a:gd name="connsiteY2" fmla="*/ 169068 h 289079"/>
              <a:gd name="connsiteX3" fmla="*/ 126206 w 397669"/>
              <a:gd name="connsiteY3" fmla="*/ 280987 h 289079"/>
              <a:gd name="connsiteX4" fmla="*/ 219075 w 397669"/>
              <a:gd name="connsiteY4" fmla="*/ 273843 h 289079"/>
              <a:gd name="connsiteX5" fmla="*/ 397669 w 397669"/>
              <a:gd name="connsiteY5" fmla="*/ 35718 h 289079"/>
              <a:gd name="connsiteX6" fmla="*/ 376237 w 397669"/>
              <a:gd name="connsiteY6" fmla="*/ 0 h 289079"/>
              <a:gd name="connsiteX7" fmla="*/ 169069 w 397669"/>
              <a:gd name="connsiteY7" fmla="*/ 176212 h 289079"/>
              <a:gd name="connsiteX0" fmla="*/ 169069 w 397669"/>
              <a:gd name="connsiteY0" fmla="*/ 176212 h 297100"/>
              <a:gd name="connsiteX1" fmla="*/ 73819 w 397669"/>
              <a:gd name="connsiteY1" fmla="*/ 97631 h 297100"/>
              <a:gd name="connsiteX2" fmla="*/ 0 w 397669"/>
              <a:gd name="connsiteY2" fmla="*/ 169068 h 297100"/>
              <a:gd name="connsiteX3" fmla="*/ 126206 w 397669"/>
              <a:gd name="connsiteY3" fmla="*/ 280987 h 297100"/>
              <a:gd name="connsiteX4" fmla="*/ 219075 w 397669"/>
              <a:gd name="connsiteY4" fmla="*/ 273843 h 297100"/>
              <a:gd name="connsiteX5" fmla="*/ 397669 w 397669"/>
              <a:gd name="connsiteY5" fmla="*/ 35718 h 297100"/>
              <a:gd name="connsiteX6" fmla="*/ 376237 w 397669"/>
              <a:gd name="connsiteY6" fmla="*/ 0 h 297100"/>
              <a:gd name="connsiteX7" fmla="*/ 169069 w 397669"/>
              <a:gd name="connsiteY7" fmla="*/ 176212 h 297100"/>
              <a:gd name="connsiteX0" fmla="*/ 177436 w 406036"/>
              <a:gd name="connsiteY0" fmla="*/ 176212 h 297100"/>
              <a:gd name="connsiteX1" fmla="*/ 82186 w 406036"/>
              <a:gd name="connsiteY1" fmla="*/ 97631 h 297100"/>
              <a:gd name="connsiteX2" fmla="*/ 8367 w 406036"/>
              <a:gd name="connsiteY2" fmla="*/ 169068 h 297100"/>
              <a:gd name="connsiteX3" fmla="*/ 134573 w 406036"/>
              <a:gd name="connsiteY3" fmla="*/ 280987 h 297100"/>
              <a:gd name="connsiteX4" fmla="*/ 227442 w 406036"/>
              <a:gd name="connsiteY4" fmla="*/ 273843 h 297100"/>
              <a:gd name="connsiteX5" fmla="*/ 406036 w 406036"/>
              <a:gd name="connsiteY5" fmla="*/ 35718 h 297100"/>
              <a:gd name="connsiteX6" fmla="*/ 384604 w 406036"/>
              <a:gd name="connsiteY6" fmla="*/ 0 h 297100"/>
              <a:gd name="connsiteX7" fmla="*/ 177436 w 406036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25397"/>
              <a:gd name="connsiteY0" fmla="*/ 176212 h 297100"/>
              <a:gd name="connsiteX1" fmla="*/ 84721 w 425397"/>
              <a:gd name="connsiteY1" fmla="*/ 97631 h 297100"/>
              <a:gd name="connsiteX2" fmla="*/ 10902 w 425397"/>
              <a:gd name="connsiteY2" fmla="*/ 169068 h 297100"/>
              <a:gd name="connsiteX3" fmla="*/ 137108 w 425397"/>
              <a:gd name="connsiteY3" fmla="*/ 280987 h 297100"/>
              <a:gd name="connsiteX4" fmla="*/ 229977 w 425397"/>
              <a:gd name="connsiteY4" fmla="*/ 273843 h 297100"/>
              <a:gd name="connsiteX5" fmla="*/ 408571 w 425397"/>
              <a:gd name="connsiteY5" fmla="*/ 35718 h 297100"/>
              <a:gd name="connsiteX6" fmla="*/ 387139 w 425397"/>
              <a:gd name="connsiteY6" fmla="*/ 0 h 297100"/>
              <a:gd name="connsiteX7" fmla="*/ 179971 w 425397"/>
              <a:gd name="connsiteY7" fmla="*/ 176212 h 297100"/>
              <a:gd name="connsiteX0" fmla="*/ 179971 w 445220"/>
              <a:gd name="connsiteY0" fmla="*/ 184370 h 305258"/>
              <a:gd name="connsiteX1" fmla="*/ 84721 w 445220"/>
              <a:gd name="connsiteY1" fmla="*/ 105789 h 305258"/>
              <a:gd name="connsiteX2" fmla="*/ 10902 w 445220"/>
              <a:gd name="connsiteY2" fmla="*/ 177226 h 305258"/>
              <a:gd name="connsiteX3" fmla="*/ 137108 w 445220"/>
              <a:gd name="connsiteY3" fmla="*/ 289145 h 305258"/>
              <a:gd name="connsiteX4" fmla="*/ 229977 w 445220"/>
              <a:gd name="connsiteY4" fmla="*/ 282001 h 305258"/>
              <a:gd name="connsiteX5" fmla="*/ 408571 w 445220"/>
              <a:gd name="connsiteY5" fmla="*/ 43876 h 305258"/>
              <a:gd name="connsiteX6" fmla="*/ 387139 w 445220"/>
              <a:gd name="connsiteY6" fmla="*/ 8158 h 305258"/>
              <a:gd name="connsiteX7" fmla="*/ 179971 w 445220"/>
              <a:gd name="connsiteY7" fmla="*/ 184370 h 305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5220" h="305258">
                <a:moveTo>
                  <a:pt x="179971" y="184370"/>
                </a:moveTo>
                <a:lnTo>
                  <a:pt x="84721" y="105789"/>
                </a:lnTo>
                <a:cubicBezTo>
                  <a:pt x="31540" y="79595"/>
                  <a:pt x="-24023" y="115314"/>
                  <a:pt x="10902" y="177226"/>
                </a:cubicBezTo>
                <a:lnTo>
                  <a:pt x="137108" y="289145"/>
                </a:lnTo>
                <a:cubicBezTo>
                  <a:pt x="170445" y="310576"/>
                  <a:pt x="199021" y="312957"/>
                  <a:pt x="229977" y="282001"/>
                </a:cubicBezTo>
                <a:cubicBezTo>
                  <a:pt x="277602" y="197863"/>
                  <a:pt x="322846" y="108963"/>
                  <a:pt x="408571" y="43876"/>
                </a:cubicBezTo>
                <a:cubicBezTo>
                  <a:pt x="453815" y="17683"/>
                  <a:pt x="468102" y="-15654"/>
                  <a:pt x="387139" y="8158"/>
                </a:cubicBezTo>
                <a:cubicBezTo>
                  <a:pt x="287127" y="35939"/>
                  <a:pt x="234739" y="125633"/>
                  <a:pt x="179971" y="184370"/>
                </a:cubicBezTo>
                <a:close/>
              </a:path>
            </a:pathLst>
          </a:custGeom>
          <a:solidFill>
            <a:srgbClr val="FF000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Content Placeholder 2">
                <a:extLst>
                  <a:ext uri="{FF2B5EF4-FFF2-40B4-BE49-F238E27FC236}">
                    <a16:creationId xmlns:a16="http://schemas.microsoft.com/office/drawing/2014/main" xmlns="" id="{D626E017-6492-4C2A-9843-69D96D2B1B0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429298" y="2990082"/>
                <a:ext cx="5656938" cy="3755103"/>
              </a:xfrm>
              <a:prstGeom prst="rect">
                <a:avLst/>
              </a:prstGeom>
              <a:solidFill>
                <a:srgbClr val="CCFFFF"/>
              </a:solidFill>
              <a:ln>
                <a:solidFill>
                  <a:srgbClr val="0000CC"/>
                </a:solidFill>
                <a:prstDash val="sysDot"/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0000"/>
                  </a:lnSpc>
                </a:pPr>
                <a:r>
                  <a:rPr lang="en-US" b="1" dirty="0">
                    <a:solidFill>
                      <a:srgbClr val="0000CC"/>
                    </a:solidFill>
                    <a:sym typeface="Wingdings 2" panose="05020102010507070707" pitchFamily="18" charset="2"/>
                  </a:rPr>
                  <a:t></a:t>
                </a:r>
                <a:r>
                  <a:rPr lang="en-US" b="1" dirty="0">
                    <a:solidFill>
                      <a:srgbClr val="0000CC"/>
                    </a:solidFill>
                  </a:rPr>
                  <a:t>Casio</a:t>
                </a:r>
              </a:p>
              <a:p>
                <a:pPr marL="457200" indent="-457200">
                  <a:lnSpc>
                    <a:spcPct val="100000"/>
                  </a:lnSpc>
                  <a:buFont typeface="Arial" panose="020B0604020202020204" pitchFamily="34" charset="0"/>
                  <a:buChar char="•"/>
                </a:pPr>
                <a:r>
                  <a:rPr lang="en-US" dirty="0"/>
                  <a:t>Table</a:t>
                </a:r>
              </a:p>
              <a:p>
                <a:pPr marL="457200" indent="-457200">
                  <a:lnSpc>
                    <a:spcPct val="100000"/>
                  </a:lnSpc>
                  <a:buFont typeface="Arial" panose="020B0604020202020204" pitchFamily="34" charset="0"/>
                  <a:buChar char="•"/>
                </a:pPr>
                <a:r>
                  <a:rPr lang="en-US" dirty="0"/>
                  <a:t>f(x)=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p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b="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>
                            <a:latin typeface="Cambria Math" panose="02040503050406030204" pitchFamily="18" charset="0"/>
                          </a:rPr>
                          <m:t>−2</m:t>
                        </m:r>
                        <m:r>
                          <a:rPr lang="en-US" b="0" i="1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 lang="en-US" b="0" i="1">
                        <a:latin typeface="Cambria Math" panose="02040503050406030204" pitchFamily="18" charset="0"/>
                      </a:rPr>
                      <m:t>−27</m:t>
                    </m:r>
                  </m:oMath>
                </a14:m>
                <a:r>
                  <a:rPr lang="en-US" dirty="0"/>
                  <a:t> </a:t>
                </a:r>
              </a:p>
              <a:p>
                <a:pPr marL="457200" indent="-457200">
                  <a:lnSpc>
                    <a:spcPct val="100000"/>
                  </a:lnSpc>
                  <a:buFont typeface="Arial" panose="020B0604020202020204" pitchFamily="34" charset="0"/>
                  <a:buChar char="•"/>
                </a:pPr>
                <a:r>
                  <a:rPr lang="en-US" dirty="0"/>
                  <a:t>Start -7; end  7, Step 0.5</a:t>
                </a:r>
              </a:p>
              <a:p>
                <a:pPr marL="457200" indent="-457200">
                  <a:lnSpc>
                    <a:spcPct val="100000"/>
                  </a:lnSpc>
                  <a:buFont typeface="Arial" panose="020B0604020202020204" pitchFamily="34" charset="0"/>
                  <a:buChar char="•"/>
                </a:pPr>
                <a:r>
                  <a:rPr lang="en-US" dirty="0" err="1"/>
                  <a:t>Chọn</a:t>
                </a:r>
                <a:r>
                  <a:rPr lang="en-US" dirty="0"/>
                  <a:t> B.</a:t>
                </a:r>
              </a:p>
              <a:p>
                <a:pPr>
                  <a:lnSpc>
                    <a:spcPct val="100000"/>
                  </a:lnSpc>
                </a:pPr>
                <a:endParaRPr lang="en-US" b="1" dirty="0">
                  <a:solidFill>
                    <a:srgbClr val="0000CC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14" name="Content Placeholder 2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D626E017-6492-4C2A-9843-69D96D2B1B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9298" y="2990082"/>
                <a:ext cx="5656938" cy="3755103"/>
              </a:xfrm>
              <a:prstGeom prst="rect">
                <a:avLst/>
              </a:prstGeom>
              <a:blipFill rotWithShape="1">
                <a:blip r:embed="rId7"/>
                <a:stretch>
                  <a:fillRect l="-2688" t="-1942"/>
                </a:stretch>
              </a:blipFill>
              <a:ln>
                <a:solidFill>
                  <a:srgbClr val="0000CC"/>
                </a:solidFill>
                <a:prstDash val="sysDot"/>
              </a:ln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655405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4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9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4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9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" grpId="0" animBg="1"/>
      <p:bldP spid="14" grpId="0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3544</TotalTime>
  <Words>2508</Words>
  <Application>Microsoft Office PowerPoint</Application>
  <PresentationFormat>Custom</PresentationFormat>
  <Paragraphs>308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Home</cp:lastModifiedBy>
  <cp:revision>383</cp:revision>
  <cp:lastPrinted>2020-09-06T05:45:13Z</cp:lastPrinted>
  <dcterms:created xsi:type="dcterms:W3CDTF">2020-08-16T09:33:36Z</dcterms:created>
  <dcterms:modified xsi:type="dcterms:W3CDTF">2021-11-15T12:59:12Z</dcterms:modified>
</cp:coreProperties>
</file>